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 id="2147483672" r:id="rId3"/>
    <p:sldMasterId id="2147483684" r:id="rId4"/>
  </p:sldMasterIdLst>
  <p:notesMasterIdLst>
    <p:notesMasterId r:id="rId60"/>
  </p:notesMasterIdLst>
  <p:sldIdLst>
    <p:sldId id="256" r:id="rId5"/>
    <p:sldId id="417" r:id="rId6"/>
    <p:sldId id="317" r:id="rId7"/>
    <p:sldId id="261" r:id="rId8"/>
    <p:sldId id="409" r:id="rId9"/>
    <p:sldId id="293" r:id="rId10"/>
    <p:sldId id="384" r:id="rId11"/>
    <p:sldId id="295" r:id="rId12"/>
    <p:sldId id="296" r:id="rId13"/>
    <p:sldId id="383" r:id="rId14"/>
    <p:sldId id="257" r:id="rId15"/>
    <p:sldId id="276" r:id="rId16"/>
    <p:sldId id="401" r:id="rId17"/>
    <p:sldId id="286" r:id="rId18"/>
    <p:sldId id="380" r:id="rId19"/>
    <p:sldId id="412" r:id="rId20"/>
    <p:sldId id="413" r:id="rId21"/>
    <p:sldId id="411" r:id="rId22"/>
    <p:sldId id="410" r:id="rId23"/>
    <p:sldId id="281" r:id="rId24"/>
    <p:sldId id="279" r:id="rId25"/>
    <p:sldId id="381" r:id="rId26"/>
    <p:sldId id="382" r:id="rId27"/>
    <p:sldId id="337" r:id="rId28"/>
    <p:sldId id="407" r:id="rId29"/>
    <p:sldId id="335" r:id="rId30"/>
    <p:sldId id="336" r:id="rId31"/>
    <p:sldId id="263" r:id="rId32"/>
    <p:sldId id="264" r:id="rId33"/>
    <p:sldId id="340" r:id="rId34"/>
    <p:sldId id="345" r:id="rId35"/>
    <p:sldId id="341" r:id="rId36"/>
    <p:sldId id="342" r:id="rId37"/>
    <p:sldId id="346" r:id="rId38"/>
    <p:sldId id="363" r:id="rId39"/>
    <p:sldId id="366" r:id="rId40"/>
    <p:sldId id="368" r:id="rId41"/>
    <p:sldId id="369" r:id="rId42"/>
    <p:sldId id="370" r:id="rId43"/>
    <p:sldId id="268" r:id="rId44"/>
    <p:sldId id="375" r:id="rId45"/>
    <p:sldId id="374" r:id="rId46"/>
    <p:sldId id="415" r:id="rId47"/>
    <p:sldId id="416" r:id="rId48"/>
    <p:sldId id="278" r:id="rId49"/>
    <p:sldId id="399" r:id="rId50"/>
    <p:sldId id="258" r:id="rId51"/>
    <p:sldId id="414" r:id="rId52"/>
    <p:sldId id="376" r:id="rId53"/>
    <p:sldId id="273" r:id="rId54"/>
    <p:sldId id="300" r:id="rId55"/>
    <p:sldId id="299" r:id="rId56"/>
    <p:sldId id="280" r:id="rId57"/>
    <p:sldId id="402" r:id="rId58"/>
    <p:sldId id="408" r:id="rId5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AB18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1952"/>
    <p:restoredTop sz="95447"/>
  </p:normalViewPr>
  <p:slideViewPr>
    <p:cSldViewPr snapToGrid="0" snapToObjects="1">
      <p:cViewPr>
        <p:scale>
          <a:sx n="116" d="100"/>
          <a:sy n="116" d="100"/>
        </p:scale>
        <p:origin x="-160" y="-296"/>
      </p:cViewPr>
      <p:guideLst/>
    </p:cSldViewPr>
  </p:slideViewPr>
  <p:notesTextViewPr>
    <p:cViewPr>
      <p:scale>
        <a:sx n="1" d="1"/>
        <a:sy n="1" d="1"/>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39FF0F4-CCFF-D641-A65C-D0B492902788}" type="datetimeFigureOut">
              <a:rPr lang="en-US" smtClean="0"/>
              <a:t>1/29/20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FEEF2F-CB12-DE41-822C-2BF1E00CA146}" type="slidenum">
              <a:rPr lang="en-US" smtClean="0"/>
              <a:t>‹#›</a:t>
            </a:fld>
            <a:endParaRPr lang="en-US"/>
          </a:p>
        </p:txBody>
      </p:sp>
    </p:spTree>
    <p:extLst>
      <p:ext uri="{BB962C8B-B14F-4D97-AF65-F5344CB8AC3E}">
        <p14:creationId xmlns:p14="http://schemas.microsoft.com/office/powerpoint/2010/main" val="385236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en.wikipedia.org/wiki/DNA"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EEF2F-CB12-DE41-822C-2BF1E00CA146}" type="slidenum">
              <a:rPr lang="en-US" smtClean="0"/>
              <a:t>2</a:t>
            </a:fld>
            <a:endParaRPr lang="en-US"/>
          </a:p>
        </p:txBody>
      </p:sp>
    </p:spTree>
    <p:extLst>
      <p:ext uri="{BB962C8B-B14F-4D97-AF65-F5344CB8AC3E}">
        <p14:creationId xmlns:p14="http://schemas.microsoft.com/office/powerpoint/2010/main" val="2547465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09F4C8A-2779-7D4A-AC29-F3E07C91B229}" type="slidenum">
              <a:rPr lang="en-US" altLang="en-US">
                <a:solidFill>
                  <a:prstClr val="black"/>
                </a:solidFill>
              </a:rPr>
              <a:pPr/>
              <a:t>26</a:t>
            </a:fld>
            <a:endParaRPr lang="en-US" altLang="en-US">
              <a:solidFill>
                <a:prstClr val="black"/>
              </a:solidFill>
            </a:endParaRPr>
          </a:p>
        </p:txBody>
      </p:sp>
      <p:sp>
        <p:nvSpPr>
          <p:cNvPr id="500738" name="Rectangle 2"/>
          <p:cNvSpPr>
            <a:spLocks noGrp="1" noRot="1" noChangeAspect="1" noChangeArrowheads="1" noTextEdit="1"/>
          </p:cNvSpPr>
          <p:nvPr>
            <p:ph type="sldImg"/>
          </p:nvPr>
        </p:nvSpPr>
        <p:spPr>
          <a:ln/>
        </p:spPr>
      </p:sp>
      <p:sp>
        <p:nvSpPr>
          <p:cNvPr id="50073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910570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Although likely </a:t>
            </a:r>
            <a:r>
              <a:rPr lang="en-US" dirty="0" err="1"/>
              <a:t>synonomous</a:t>
            </a:r>
            <a:r>
              <a:rPr lang="en-US" dirty="0"/>
              <a:t> mutation within</a:t>
            </a:r>
            <a:r>
              <a:rPr lang="en-US" baseline="0" dirty="0"/>
              <a:t> the gene - </a:t>
            </a:r>
            <a:endParaRPr lang="en-US" dirty="0"/>
          </a:p>
        </p:txBody>
      </p:sp>
      <p:sp>
        <p:nvSpPr>
          <p:cNvPr id="4" name="Slide Number Placeholder 3"/>
          <p:cNvSpPr>
            <a:spLocks noGrp="1"/>
          </p:cNvSpPr>
          <p:nvPr>
            <p:ph type="sldNum" sz="quarter" idx="10"/>
          </p:nvPr>
        </p:nvSpPr>
        <p:spPr/>
        <p:txBody>
          <a:bodyPr/>
          <a:lstStyle/>
          <a:p>
            <a:fld id="{5A54F937-6788-8E4E-A799-85522805FC6F}" type="slidenum">
              <a:rPr lang="en-US" smtClean="0">
                <a:solidFill>
                  <a:prstClr val="black"/>
                </a:solidFill>
              </a:rPr>
              <a:pPr/>
              <a:t>27</a:t>
            </a:fld>
            <a:endParaRPr lang="en-US">
              <a:solidFill>
                <a:prstClr val="black"/>
              </a:solidFill>
            </a:endParaRPr>
          </a:p>
        </p:txBody>
      </p:sp>
    </p:spTree>
    <p:extLst>
      <p:ext uri="{BB962C8B-B14F-4D97-AF65-F5344CB8AC3E}">
        <p14:creationId xmlns:p14="http://schemas.microsoft.com/office/powerpoint/2010/main" val="644784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B3EC952E-9AB9-4748-A5ED-1F1902D26036}"/>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66418E5F-7898-FC49-90E3-57FA43B56513}"/>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dirty="0">
              <a:ea typeface="ＭＳ Ｐゴシック" panose="020B0600070205080204" pitchFamily="34" charset="-128"/>
            </a:endParaRPr>
          </a:p>
        </p:txBody>
      </p:sp>
      <p:sp>
        <p:nvSpPr>
          <p:cNvPr id="64516" name="Slide Number Placeholder 3">
            <a:extLst>
              <a:ext uri="{FF2B5EF4-FFF2-40B4-BE49-F238E27FC236}">
                <a16:creationId xmlns:a16="http://schemas.microsoft.com/office/drawing/2014/main" id="{6B7278DE-D0DA-6449-8F5B-F4823B4CAC6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A460C37F-CC03-5140-9A2C-54AD20B1E720}"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458317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EC5938-45D1-4C4F-80A6-0EF22E74A70C}" type="slidenum">
              <a:rPr lang="en-US" altLang="en-US">
                <a:solidFill>
                  <a:prstClr val="black"/>
                </a:solidFill>
              </a:rPr>
              <a:pPr/>
              <a:t>30</a:t>
            </a:fld>
            <a:endParaRPr lang="en-US" altLang="en-US">
              <a:solidFill>
                <a:prstClr val="black"/>
              </a:solidFill>
            </a:endParaRPr>
          </a:p>
        </p:txBody>
      </p:sp>
      <p:sp>
        <p:nvSpPr>
          <p:cNvPr id="609282" name="Rectangle 2"/>
          <p:cNvSpPr>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p:spPr>
      </p:sp>
      <p:sp>
        <p:nvSpPr>
          <p:cNvPr id="609283" name="Rectangle 3"/>
          <p:cNvSpPr>
            <a:spLocks noGrp="1" noChangeArrowheads="1"/>
          </p:cNvSpPr>
          <p:nvPr>
            <p:ph type="body" idx="1"/>
          </p:nvPr>
        </p:nvSpPr>
        <p:spPr bwMode="auto">
          <a:xfrm>
            <a:off x="914400" y="4343400"/>
            <a:ext cx="16460788" cy="457200"/>
          </a:xfrm>
          <a:prstGeom prst="rect">
            <a:avLst/>
          </a:prstGeom>
          <a:solidFill>
            <a:srgbClr val="FFFFFF"/>
          </a:solidFill>
          <a:ln>
            <a:solidFill>
              <a:srgbClr val="000000"/>
            </a:solidFill>
            <a:miter lim="800000"/>
            <a:headEnd/>
            <a:tailEnd/>
          </a:ln>
        </p:spPr>
        <p:txBody>
          <a:bodyPr/>
          <a:lstStyle/>
          <a:p>
            <a:r>
              <a:rPr lang="en-US" altLang="en-US" dirty="0"/>
              <a:t>The second objective of the </a:t>
            </a:r>
            <a:r>
              <a:rPr lang="en-US" altLang="en-US" dirty="0" err="1"/>
              <a:t>hapMap</a:t>
            </a:r>
            <a:r>
              <a:rPr lang="en-US" altLang="en-US" dirty="0"/>
              <a:t> project was to characterize SNP by genotyping in major </a:t>
            </a:r>
            <a:r>
              <a:rPr lang="en-US" altLang="en-US" dirty="0" err="1"/>
              <a:t>representatative</a:t>
            </a:r>
            <a:r>
              <a:rPr lang="en-US" altLang="en-US" dirty="0"/>
              <a:t> population from around the world.  The goal for this was to develop 600,000 SNPs genome-wide where they would have genotype each individual from four populations - Say something about trios - </a:t>
            </a:r>
            <a:r>
              <a:rPr lang="en-US" altLang="en-US" dirty="0" err="1"/>
              <a:t>hapolotypes</a:t>
            </a:r>
            <a:r>
              <a:rPr lang="en-US" altLang="en-US" dirty="0"/>
              <a:t> - you’ll be hearing more about that in the following talk from Dr. Crawford.</a:t>
            </a:r>
          </a:p>
        </p:txBody>
      </p:sp>
    </p:spTree>
    <p:extLst>
      <p:ext uri="{BB962C8B-B14F-4D97-AF65-F5344CB8AC3E}">
        <p14:creationId xmlns:p14="http://schemas.microsoft.com/office/powerpoint/2010/main" val="240422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35CC2017-32D6-BC46-A015-A8B20CC6DF66}" type="slidenum">
              <a:rPr lang="en-US" altLang="en-US">
                <a:solidFill>
                  <a:prstClr val="black"/>
                </a:solidFill>
              </a:rPr>
              <a:pPr/>
              <a:t>32</a:t>
            </a:fld>
            <a:endParaRPr lang="en-US" altLang="en-US">
              <a:solidFill>
                <a:prstClr val="black"/>
              </a:solidFill>
            </a:endParaRPr>
          </a:p>
        </p:txBody>
      </p:sp>
      <p:sp>
        <p:nvSpPr>
          <p:cNvPr id="41987" name="Rectangle 1026"/>
          <p:cNvSpPr>
            <a:spLocks noGrp="1" noRot="1" noChangeAspect="1" noChangeArrowheads="1" noTextEdit="1"/>
          </p:cNvSpPr>
          <p:nvPr>
            <p:ph type="sldImg"/>
          </p:nvPr>
        </p:nvSpPr>
        <p:spPr>
          <a:solidFill>
            <a:srgbClr val="FFFFFF"/>
          </a:solidFill>
          <a:ln/>
        </p:spPr>
      </p:sp>
      <p:sp>
        <p:nvSpPr>
          <p:cNvPr id="41988" name="Rectangle 1027"/>
          <p:cNvSpPr>
            <a:spLocks noGrp="1" noChangeArrowheads="1"/>
          </p:cNvSpPr>
          <p:nvPr>
            <p:ph type="body" idx="1"/>
          </p:nvPr>
        </p:nvSpPr>
        <p:spPr>
          <a:solidFill>
            <a:srgbClr val="FFFFFF"/>
          </a:solidFill>
          <a:ln>
            <a:solidFill>
              <a:srgbClr val="000000"/>
            </a:solidFill>
          </a:ln>
        </p:spPr>
        <p:txBody>
          <a:bodyP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339936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fld id="{065B950E-6B7C-DF42-A44A-712B9A8327CD}" type="slidenum">
              <a:rPr lang="en-US" altLang="en-US">
                <a:solidFill>
                  <a:prstClr val="black"/>
                </a:solidFill>
              </a:rPr>
              <a:pPr/>
              <a:t>33</a:t>
            </a:fld>
            <a:endParaRPr lang="en-US" altLang="en-US">
              <a:solidFill>
                <a:prstClr val="black"/>
              </a:solidFill>
            </a:endParaRPr>
          </a:p>
        </p:txBody>
      </p:sp>
      <p:sp>
        <p:nvSpPr>
          <p:cNvPr id="43011" name="Rectangle 1026"/>
          <p:cNvSpPr>
            <a:spLocks noGrp="1" noRot="1" noChangeAspect="1" noChangeArrowheads="1" noTextEdit="1"/>
          </p:cNvSpPr>
          <p:nvPr>
            <p:ph type="sldImg"/>
          </p:nvPr>
        </p:nvSpPr>
        <p:spPr>
          <a:ln/>
        </p:spPr>
      </p:sp>
      <p:sp>
        <p:nvSpPr>
          <p:cNvPr id="43012" name="Rectangle 1027"/>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17364956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92536E-B5B7-E840-8C03-B2ADF79A005D}" type="slidenum">
              <a:rPr lang="en-US" altLang="en-US">
                <a:solidFill>
                  <a:prstClr val="black"/>
                </a:solidFill>
              </a:rPr>
              <a:pPr/>
              <a:t>34</a:t>
            </a:fld>
            <a:endParaRPr lang="en-US" altLang="en-US">
              <a:solidFill>
                <a:prstClr val="black"/>
              </a:solidFill>
            </a:endParaRPr>
          </a:p>
        </p:txBody>
      </p:sp>
      <p:sp>
        <p:nvSpPr>
          <p:cNvPr id="562178" name="Rectangle 2"/>
          <p:cNvSpPr>
            <a:spLocks noGrp="1" noRot="1" noChangeAspect="1" noChangeArrowheads="1" noTextEdit="1"/>
          </p:cNvSpPr>
          <p:nvPr>
            <p:ph type="sldImg"/>
          </p:nvPr>
        </p:nvSpPr>
        <p:spPr>
          <a:ln/>
        </p:spPr>
      </p:sp>
      <p:sp>
        <p:nvSpPr>
          <p:cNvPr id="5621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042040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260E0BEF-D44F-A444-8D68-901983E414A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5539" name="Notes Placeholder 2">
            <a:extLst>
              <a:ext uri="{FF2B5EF4-FFF2-40B4-BE49-F238E27FC236}">
                <a16:creationId xmlns:a16="http://schemas.microsoft.com/office/drawing/2014/main" id="{A98B24A4-AF95-9948-874F-CCAC34C92CE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dirty="0">
                <a:latin typeface="Arial" panose="020B0604020202020204" pitchFamily="34" charset="0"/>
                <a:ea typeface="ＭＳ Ｐゴシック" panose="020B0600070205080204" pitchFamily="34" charset="-128"/>
              </a:rPr>
              <a:t>This slide is just to give an idea of how things have changes since the 1000 genomes projects predecessor HapMap. So HapMap started in 2002 in the wake of the Human Genome Project. It used high throughput genotyping chips to rapidly assess variation in large numbers of </a:t>
            </a:r>
            <a:r>
              <a:rPr lang="en-US" altLang="en-US" dirty="0" err="1">
                <a:latin typeface="Arial" panose="020B0604020202020204" pitchFamily="34" charset="0"/>
                <a:ea typeface="ＭＳ Ｐゴシック" panose="020B0600070205080204" pitchFamily="34" charset="-128"/>
              </a:rPr>
              <a:t>invidiuals</a:t>
            </a:r>
            <a:r>
              <a:rPr lang="en-US" altLang="en-US" dirty="0">
                <a:latin typeface="Arial" panose="020B0604020202020204" pitchFamily="34" charset="0"/>
                <a:ea typeface="ＭＳ Ｐゴシック" panose="020B0600070205080204" pitchFamily="34" charset="-128"/>
              </a:rPr>
              <a:t> and by its finish in 2007 it has released containing more around 3 million variants across 1400 individuals from 11 different populations. As second generation sequencing technologies started to bear out their promises it because clear it would be plausible to sequence large number of individuals and the 1000 genomes project was born. We have moved from pilot phase where </a:t>
            </a:r>
            <a:r>
              <a:rPr lang="en-US" altLang="en-US" dirty="0" err="1">
                <a:latin typeface="Arial" panose="020B0604020202020204" pitchFamily="34" charset="0"/>
                <a:ea typeface="ＭＳ Ｐゴシック" panose="020B0600070205080204" pitchFamily="34" charset="-128"/>
              </a:rPr>
              <a:t>nearlu</a:t>
            </a:r>
            <a:r>
              <a:rPr lang="en-US" altLang="en-US" dirty="0">
                <a:latin typeface="Arial" panose="020B0604020202020204" pitchFamily="34" charset="0"/>
                <a:ea typeface="ＭＳ Ｐゴシック" panose="020B0600070205080204" pitchFamily="34" charset="-128"/>
              </a:rPr>
              <a:t> 200 individuals were sequenced to now where we are aiming for a total of 2500 and hope to capture almost all shared variation that exists currently in the populations we study.</a:t>
            </a:r>
          </a:p>
        </p:txBody>
      </p:sp>
      <p:sp>
        <p:nvSpPr>
          <p:cNvPr id="65540" name="Slide Number Placeholder 3">
            <a:extLst>
              <a:ext uri="{FF2B5EF4-FFF2-40B4-BE49-F238E27FC236}">
                <a16:creationId xmlns:a16="http://schemas.microsoft.com/office/drawing/2014/main" id="{11B681F8-8A87-3148-9DD9-DB2670440A7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6DA7E3BF-50CD-664E-B68D-583D799B232B}" type="slidenum">
              <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40</a:t>
            </a:fld>
            <a:endPar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46046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a:extLst>
              <a:ext uri="{FF2B5EF4-FFF2-40B4-BE49-F238E27FC236}">
                <a16:creationId xmlns:a16="http://schemas.microsoft.com/office/drawing/2014/main" id="{4B313D7F-0182-874E-B946-EFAE23C2F2C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Notes Placeholder 2">
            <a:extLst>
              <a:ext uri="{FF2B5EF4-FFF2-40B4-BE49-F238E27FC236}">
                <a16:creationId xmlns:a16="http://schemas.microsoft.com/office/drawing/2014/main" id="{35D265A9-2D13-2A40-BBEB-20D45803754F}"/>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en-US">
                <a:latin typeface="Arial" panose="020B0604020202020204" pitchFamily="34" charset="0"/>
                <a:ea typeface="ＭＳ Ｐゴシック" panose="020B0600070205080204" pitchFamily="34" charset="-128"/>
              </a:rPr>
              <a:t>Our data is available from our ftp site and on the browser, there is documentation and release announcements on the web site.</a:t>
            </a:r>
          </a:p>
          <a:p>
            <a:pPr eaLnBrk="1" hangingPunct="1">
              <a:spcBef>
                <a:spcPct val="0"/>
              </a:spcBef>
            </a:pPr>
            <a:endParaRPr lang="en-US" altLang="en-US">
              <a:latin typeface="Arial" panose="020B0604020202020204" pitchFamily="34" charset="0"/>
              <a:ea typeface="ＭＳ Ｐゴシック" panose="020B0600070205080204" pitchFamily="34" charset="-128"/>
            </a:endParaRPr>
          </a:p>
        </p:txBody>
      </p:sp>
      <p:sp>
        <p:nvSpPr>
          <p:cNvPr id="73732" name="Slide Number Placeholder 3">
            <a:extLst>
              <a:ext uri="{FF2B5EF4-FFF2-40B4-BE49-F238E27FC236}">
                <a16:creationId xmlns:a16="http://schemas.microsoft.com/office/drawing/2014/main" id="{EB91CEAD-91BE-E94E-AF3E-27675DF2E9B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D71020F4-381B-5847-8E7D-00151227617A}" type="slidenum">
              <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45</a:t>
            </a:fld>
            <a:endPar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4866248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a:extLst>
              <a:ext uri="{FF2B5EF4-FFF2-40B4-BE49-F238E27FC236}">
                <a16:creationId xmlns:a16="http://schemas.microsoft.com/office/drawing/2014/main" id="{DAF08898-9738-A644-BFF7-1834A5F4D9B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0355" name="Notes Placeholder 2">
            <a:extLst>
              <a:ext uri="{FF2B5EF4-FFF2-40B4-BE49-F238E27FC236}">
                <a16:creationId xmlns:a16="http://schemas.microsoft.com/office/drawing/2014/main" id="{1E837AE7-A4F8-CB44-B1AF-21FFD5CF793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en-US">
                <a:latin typeface="Arial" panose="020B0604020202020204" pitchFamily="34" charset="0"/>
                <a:ea typeface="ＭＳ Ｐゴシック" panose="020B0600070205080204" pitchFamily="34" charset="-128"/>
              </a:rPr>
              <a:t>Once the ped and info files exist you can use haploview (which is aliased on these machines to be haploview) to view the LD pattern shared for these variants in these individuals.</a:t>
            </a:r>
          </a:p>
        </p:txBody>
      </p:sp>
      <p:sp>
        <p:nvSpPr>
          <p:cNvPr id="100356" name="Slide Number Placeholder 3">
            <a:extLst>
              <a:ext uri="{FF2B5EF4-FFF2-40B4-BE49-F238E27FC236}">
                <a16:creationId xmlns:a16="http://schemas.microsoft.com/office/drawing/2014/main" id="{57DBB01C-784F-AF42-8F58-918E3658303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914400" rtl="0" eaLnBrk="0" fontAlgn="auto" latinLnBrk="0" hangingPunct="0">
              <a:lnSpc>
                <a:spcPct val="100000"/>
              </a:lnSpc>
              <a:spcBef>
                <a:spcPts val="0"/>
              </a:spcBef>
              <a:spcAft>
                <a:spcPts val="0"/>
              </a:spcAft>
              <a:buClrTx/>
              <a:buSzTx/>
              <a:buFontTx/>
              <a:buNone/>
              <a:tabLst/>
              <a:defRPr/>
            </a:pPr>
            <a:fld id="{E8BAACB3-7A93-DE45-A184-716FF3544F20}" type="slidenum">
              <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rPr>
              <a:pPr marL="0" marR="0" lvl="0" indent="0" algn="r" defTabSz="914400" rtl="0" eaLnBrk="0" fontAlgn="auto" latinLnBrk="0" hangingPunct="0">
                <a:lnSpc>
                  <a:spcPct val="100000"/>
                </a:lnSpc>
                <a:spcBef>
                  <a:spcPts val="0"/>
                </a:spcBef>
                <a:spcAft>
                  <a:spcPts val="0"/>
                </a:spcAft>
                <a:buClrTx/>
                <a:buSzTx/>
                <a:buFontTx/>
                <a:buNone/>
                <a:tabLst/>
                <a:defRPr/>
              </a:pPr>
              <a:t>46</a:t>
            </a:fld>
            <a:endParaRPr kumimoji="0" lang="de-DE" altLang="en-US" sz="1200" b="0" i="0" u="none" strike="noStrike" kern="1200" cap="none" spc="0" normalizeH="0" baseline="0" noProof="0">
              <a:ln>
                <a:noFill/>
              </a:ln>
              <a:solidFill>
                <a:prstClr val="black"/>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511086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1FEEF2F-CB12-DE41-822C-2BF1E00CA146}" type="slidenum">
              <a:rPr lang="en-US" smtClean="0"/>
              <a:t>8</a:t>
            </a:fld>
            <a:endParaRPr lang="en-US"/>
          </a:p>
        </p:txBody>
      </p:sp>
    </p:spTree>
    <p:extLst>
      <p:ext uri="{BB962C8B-B14F-4D97-AF65-F5344CB8AC3E}">
        <p14:creationId xmlns:p14="http://schemas.microsoft.com/office/powerpoint/2010/main" val="2709739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ltLang="en-US">
              <a:latin typeface="Arial" charset="0"/>
              <a:ea typeface="ＭＳ Ｐゴシック" charset="-128"/>
            </a:endParaRPr>
          </a:p>
        </p:txBody>
      </p:sp>
    </p:spTree>
    <p:extLst>
      <p:ext uri="{BB962C8B-B14F-4D97-AF65-F5344CB8AC3E}">
        <p14:creationId xmlns:p14="http://schemas.microsoft.com/office/powerpoint/2010/main" val="1775217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NGS </a:t>
            </a:r>
            <a:r>
              <a:rPr lang="en-US" baseline="0" dirty="0"/>
              <a:t>we are able to sample the position many times, so here we have many looks at this  mutation and this kind of information gives us confidence in the call.</a:t>
            </a:r>
          </a:p>
          <a:p>
            <a:endParaRPr lang="en-US" baseline="0"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C3F1E9A-89C0-5D4A-BFC6-AAD0C431F56F}"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1714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Helvetica" charset="0"/>
              </a:rPr>
              <a:t>High level overview of the types of sequencing</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Helvetic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Helvetica" charset="0"/>
              </a:rPr>
              <a:t>WGS = </a:t>
            </a:r>
            <a:r>
              <a:rPr lang="en-US" dirty="0"/>
              <a:t>complete </a:t>
            </a:r>
            <a:r>
              <a:rPr lang="en-US" dirty="0">
                <a:hlinkClick r:id="rId3" tooltip="DNA"/>
              </a:rPr>
              <a:t>DNA</a:t>
            </a:r>
            <a:r>
              <a:rPr lang="en-US" dirty="0"/>
              <a:t> sequence of the person/organism</a:t>
            </a:r>
            <a:r>
              <a:rPr lang="en-US" sz="1200" baseline="0" dirty="0">
                <a:solidFill>
                  <a:srgbClr val="000000"/>
                </a:solidFill>
                <a:latin typeface="Helvetica" charset="0"/>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baseline="0" dirty="0">
              <a:solidFill>
                <a:srgbClr val="000000"/>
              </a:solidFill>
              <a:latin typeface="Helvetic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baseline="0" dirty="0" err="1">
                <a:solidFill>
                  <a:srgbClr val="000000"/>
                </a:solidFill>
                <a:latin typeface="Helvetica" charset="0"/>
              </a:rPr>
              <a:t>Exome</a:t>
            </a:r>
            <a:r>
              <a:rPr lang="en-US" sz="1200" baseline="0" dirty="0">
                <a:solidFill>
                  <a:srgbClr val="000000"/>
                </a:solidFill>
                <a:latin typeface="Helvetica" charset="0"/>
              </a:rPr>
              <a:t> = </a:t>
            </a:r>
            <a:r>
              <a:rPr lang="en-US" sz="1200" dirty="0">
                <a:solidFill>
                  <a:srgbClr val="000000"/>
                </a:solidFill>
                <a:latin typeface="Helvetica" charset="0"/>
              </a:rPr>
              <a:t>all mutations in all exons </a:t>
            </a:r>
            <a:r>
              <a:rPr lang="en-US" sz="1200" baseline="0" dirty="0">
                <a:solidFill>
                  <a:srgbClr val="000000"/>
                </a:solidFill>
                <a:latin typeface="Helvetica" charset="0"/>
              </a:rPr>
              <a:t> PLUS other variations </a:t>
            </a:r>
            <a:r>
              <a:rPr lang="en-US" sz="1200" dirty="0">
                <a:solidFill>
                  <a:srgbClr val="000000"/>
                </a:solidFill>
                <a:latin typeface="Helvetica" charset="0"/>
              </a:rPr>
              <a:t>(such as small insertions/deletions)</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Helvetica"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Helvetica" charset="0"/>
              </a:rPr>
              <a:t>Targeted =  all mutations in all targeted exons </a:t>
            </a:r>
            <a:r>
              <a:rPr lang="en-US" sz="1200" baseline="0" dirty="0">
                <a:solidFill>
                  <a:srgbClr val="000000"/>
                </a:solidFill>
                <a:latin typeface="Helvetica" charset="0"/>
              </a:rPr>
              <a:t>PLUS other variations </a:t>
            </a:r>
            <a:r>
              <a:rPr lang="en-US" sz="1200" dirty="0">
                <a:solidFill>
                  <a:srgbClr val="000000"/>
                </a:solidFill>
                <a:latin typeface="Helvetica" charset="0"/>
              </a:rPr>
              <a:t>(such as small insertions/deletions)</a:t>
            </a:r>
            <a:r>
              <a:rPr lang="en-US" sz="1200" baseline="0" dirty="0">
                <a:solidFill>
                  <a:srgbClr val="000000"/>
                </a:solidFill>
                <a:latin typeface="Helvetica" charset="0"/>
              </a:rPr>
              <a:t> – </a:t>
            </a:r>
            <a:r>
              <a:rPr lang="en-US" sz="1200" dirty="0">
                <a:solidFill>
                  <a:srgbClr val="000000"/>
                </a:solidFill>
                <a:latin typeface="Helvetica" charset="0"/>
              </a:rPr>
              <a:t>use on a large collection of </a:t>
            </a:r>
            <a:r>
              <a:rPr lang="en-US" sz="1200" dirty="0" err="1">
                <a:solidFill>
                  <a:srgbClr val="000000"/>
                </a:solidFill>
                <a:latin typeface="Helvetica" charset="0"/>
              </a:rPr>
              <a:t>genese</a:t>
            </a:r>
            <a:endParaRPr lang="en-US" sz="1200" dirty="0">
              <a:solidFill>
                <a:srgbClr val="000000"/>
              </a:solidFill>
              <a:latin typeface="Helvetica"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Times New Roman"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Times New Roman" charset="0"/>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Times New Roman" charset="0"/>
            </a:endParaRPr>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CFFF895-F3FE-8B42-970A-26EBDF64ECF0}"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56463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determinants of value</a:t>
            </a:r>
          </a:p>
        </p:txBody>
      </p:sp>
      <p:sp>
        <p:nvSpPr>
          <p:cNvPr id="4" name="Slide Number Placeholder 3"/>
          <p:cNvSpPr>
            <a:spLocks noGrp="1"/>
          </p:cNvSpPr>
          <p:nvPr>
            <p:ph type="sldNum" sz="quarter" idx="10"/>
          </p:nvPr>
        </p:nvSpPr>
        <p:spPr/>
        <p:txBody>
          <a:bodyPr/>
          <a:lstStyle/>
          <a:p>
            <a:fld id="{83331D00-E88C-4828-A63A-90A5075FA26A}"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229492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determinants of value</a:t>
            </a:r>
          </a:p>
        </p:txBody>
      </p:sp>
      <p:sp>
        <p:nvSpPr>
          <p:cNvPr id="4" name="Slide Number Placeholder 3"/>
          <p:cNvSpPr>
            <a:spLocks noGrp="1"/>
          </p:cNvSpPr>
          <p:nvPr>
            <p:ph type="sldNum" sz="quarter" idx="10"/>
          </p:nvPr>
        </p:nvSpPr>
        <p:spPr/>
        <p:txBody>
          <a:bodyPr/>
          <a:lstStyle/>
          <a:p>
            <a:fld id="{83331D00-E88C-4828-A63A-90A5075FA26A}"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19081763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determinants of value</a:t>
            </a:r>
          </a:p>
        </p:txBody>
      </p:sp>
      <p:sp>
        <p:nvSpPr>
          <p:cNvPr id="4" name="Slide Number Placeholder 3"/>
          <p:cNvSpPr>
            <a:spLocks noGrp="1"/>
          </p:cNvSpPr>
          <p:nvPr>
            <p:ph type="sldNum" sz="quarter" idx="10"/>
          </p:nvPr>
        </p:nvSpPr>
        <p:spPr/>
        <p:txBody>
          <a:bodyPr/>
          <a:lstStyle/>
          <a:p>
            <a:fld id="{83331D00-E88C-4828-A63A-90A5075FA26A}"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2433478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determinants of value</a:t>
            </a:r>
          </a:p>
        </p:txBody>
      </p:sp>
      <p:sp>
        <p:nvSpPr>
          <p:cNvPr id="4" name="Slide Number Placeholder 3"/>
          <p:cNvSpPr>
            <a:spLocks noGrp="1"/>
          </p:cNvSpPr>
          <p:nvPr>
            <p:ph type="sldNum" sz="quarter" idx="10"/>
          </p:nvPr>
        </p:nvSpPr>
        <p:spPr/>
        <p:txBody>
          <a:bodyPr/>
          <a:lstStyle/>
          <a:p>
            <a:fld id="{83331D00-E88C-4828-A63A-90A5075FA26A}"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398232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2AA65B8-849A-DE43-8DCC-28B39556908B}" type="slidenum">
              <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alt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01762" name="Rectangle 2"/>
          <p:cNvSpPr>
            <a:spLocks noGrp="1" noRot="1" noChangeAspect="1" noChangeArrowheads="1" noTextEdit="1"/>
          </p:cNvSpPr>
          <p:nvPr>
            <p:ph type="sldImg"/>
          </p:nvPr>
        </p:nvSpPr>
        <p:spPr>
          <a:ln/>
        </p:spPr>
      </p:sp>
      <p:sp>
        <p:nvSpPr>
          <p:cNvPr id="50176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52270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5D17FA5-EB2F-1448-A26C-8065C9D893FD}"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3461312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16429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4720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r>
              <a:rPr lang="en-US" dirty="0">
                <a:solidFill>
                  <a:prstClr val="black">
                    <a:tint val="75000"/>
                  </a:prstClr>
                </a:solidFill>
              </a:rPr>
              <a:t>5/30/2014</a:t>
            </a:r>
          </a:p>
        </p:txBody>
      </p:sp>
      <p:sp>
        <p:nvSpPr>
          <p:cNvPr id="5" name="Footer Placeholder 4"/>
          <p:cNvSpPr>
            <a:spLocks noGrp="1"/>
          </p:cNvSpPr>
          <p:nvPr>
            <p:ph type="ftr" sz="quarter" idx="11"/>
          </p:nvPr>
        </p:nvSpPr>
        <p:spPr/>
        <p:txBody>
          <a:bodyPr/>
          <a:lstStyle/>
          <a:p>
            <a:r>
              <a:rPr lang="en-US" dirty="0">
                <a:solidFill>
                  <a:prstClr val="black">
                    <a:tint val="75000"/>
                  </a:prstClr>
                </a:solidFill>
              </a:rPr>
              <a:t>Variant Calling</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15623053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09600" y="6492876"/>
            <a:ext cx="2844800" cy="365125"/>
          </a:xfrm>
        </p:spPr>
        <p:txBody>
          <a:bodyPr/>
          <a:lstStyle/>
          <a:p>
            <a:r>
              <a:rPr lang="en-US" dirty="0">
                <a:solidFill>
                  <a:prstClr val="black">
                    <a:tint val="75000"/>
                  </a:prstClr>
                </a:solidFill>
              </a:rPr>
              <a:t>5/30/2014</a:t>
            </a:r>
          </a:p>
        </p:txBody>
      </p:sp>
      <p:sp>
        <p:nvSpPr>
          <p:cNvPr id="5" name="Footer Placeholder 4"/>
          <p:cNvSpPr>
            <a:spLocks noGrp="1"/>
          </p:cNvSpPr>
          <p:nvPr>
            <p:ph type="ftr" sz="quarter" idx="11"/>
          </p:nvPr>
        </p:nvSpPr>
        <p:spPr>
          <a:xfrm>
            <a:off x="4165600" y="6492876"/>
            <a:ext cx="3860800" cy="365125"/>
          </a:xfrm>
        </p:spPr>
        <p:txBody>
          <a:bodyPr/>
          <a:lstStyle/>
          <a:p>
            <a:r>
              <a:rPr lang="en-US" dirty="0">
                <a:solidFill>
                  <a:prstClr val="black">
                    <a:tint val="75000"/>
                  </a:prstClr>
                </a:solidFill>
              </a:rPr>
              <a:t>Variant Calling</a:t>
            </a:r>
          </a:p>
        </p:txBody>
      </p:sp>
      <p:sp>
        <p:nvSpPr>
          <p:cNvPr id="6" name="Slide Number Placeholder 5"/>
          <p:cNvSpPr>
            <a:spLocks noGrp="1"/>
          </p:cNvSpPr>
          <p:nvPr>
            <p:ph type="sldNum" sz="quarter" idx="12"/>
          </p:nvPr>
        </p:nvSpPr>
        <p:spPr>
          <a:xfrm>
            <a:off x="8737600" y="6492876"/>
            <a:ext cx="2844800" cy="365125"/>
          </a:xfrm>
        </p:spPr>
        <p:txBody>
          <a:body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spTree>
    <p:extLst>
      <p:ext uri="{BB962C8B-B14F-4D97-AF65-F5344CB8AC3E}">
        <p14:creationId xmlns:p14="http://schemas.microsoft.com/office/powerpoint/2010/main" val="251199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95892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05305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solidFill>
                  <a:prstClr val="black">
                    <a:tint val="75000"/>
                  </a:prstClr>
                </a:solidFill>
              </a:rPr>
              <a:t>10/19/2011</a:t>
            </a:r>
          </a:p>
        </p:txBody>
      </p:sp>
      <p:sp>
        <p:nvSpPr>
          <p:cNvPr id="8" name="Footer Placeholder 7"/>
          <p:cNvSpPr>
            <a:spLocks noGrp="1"/>
          </p:cNvSpPr>
          <p:nvPr>
            <p:ph type="ftr" sz="quarter" idx="11"/>
          </p:nvPr>
        </p:nvSpPr>
        <p:spPr/>
        <p:txBody>
          <a:bodyPr/>
          <a:lstStyle/>
          <a:p>
            <a:r>
              <a:rPr lang="en-US">
                <a:solidFill>
                  <a:prstClr val="black">
                    <a:tint val="75000"/>
                  </a:prstClr>
                </a:solidFill>
              </a:rPr>
              <a:t>Variant Calling Pipeline</a:t>
            </a:r>
          </a:p>
        </p:txBody>
      </p:sp>
      <p:sp>
        <p:nvSpPr>
          <p:cNvPr id="9" name="Slide Number Placeholder 8"/>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20686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solidFill>
                  <a:prstClr val="black">
                    <a:tint val="75000"/>
                  </a:prstClr>
                </a:solidFill>
              </a:rPr>
              <a:t>10/19/2011</a:t>
            </a:r>
          </a:p>
        </p:txBody>
      </p:sp>
      <p:sp>
        <p:nvSpPr>
          <p:cNvPr id="4" name="Footer Placeholder 3"/>
          <p:cNvSpPr>
            <a:spLocks noGrp="1"/>
          </p:cNvSpPr>
          <p:nvPr>
            <p:ph type="ftr" sz="quarter" idx="11"/>
          </p:nvPr>
        </p:nvSpPr>
        <p:spPr/>
        <p:txBody>
          <a:bodyPr/>
          <a:lstStyle/>
          <a:p>
            <a:r>
              <a:rPr lang="en-US">
                <a:solidFill>
                  <a:prstClr val="black">
                    <a:tint val="75000"/>
                  </a:prstClr>
                </a:solidFill>
              </a:rPr>
              <a:t>Variant Calling Pipeline</a:t>
            </a:r>
          </a:p>
        </p:txBody>
      </p:sp>
      <p:sp>
        <p:nvSpPr>
          <p:cNvPr id="5" name="Slide Number Placeholder 4"/>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0742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solidFill>
                  <a:prstClr val="black">
                    <a:tint val="75000"/>
                  </a:prstClr>
                </a:solidFill>
              </a:rPr>
              <a:t>10/19/2011</a:t>
            </a:r>
          </a:p>
        </p:txBody>
      </p:sp>
      <p:sp>
        <p:nvSpPr>
          <p:cNvPr id="3" name="Footer Placeholder 2"/>
          <p:cNvSpPr>
            <a:spLocks noGrp="1"/>
          </p:cNvSpPr>
          <p:nvPr>
            <p:ph type="ftr" sz="quarter" idx="11"/>
          </p:nvPr>
        </p:nvSpPr>
        <p:spPr/>
        <p:txBody>
          <a:bodyPr/>
          <a:lstStyle/>
          <a:p>
            <a:r>
              <a:rPr lang="en-US">
                <a:solidFill>
                  <a:prstClr val="black">
                    <a:tint val="75000"/>
                  </a:prstClr>
                </a:solidFill>
              </a:rPr>
              <a:t>Variant Calling Pipeline</a:t>
            </a:r>
          </a:p>
        </p:txBody>
      </p:sp>
      <p:sp>
        <p:nvSpPr>
          <p:cNvPr id="4" name="Slide Number Placeholder 3"/>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47631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365237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5D17FA5-EB2F-1448-A26C-8065C9D893FD}"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7543097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solidFill>
                  <a:prstClr val="black">
                    <a:tint val="75000"/>
                  </a:prstClr>
                </a:solidFill>
              </a:rPr>
              <a:t>10/19/2011</a:t>
            </a:r>
          </a:p>
        </p:txBody>
      </p:sp>
      <p:sp>
        <p:nvSpPr>
          <p:cNvPr id="6" name="Footer Placeholder 5"/>
          <p:cNvSpPr>
            <a:spLocks noGrp="1"/>
          </p:cNvSpPr>
          <p:nvPr>
            <p:ph type="ftr" sz="quarter" idx="11"/>
          </p:nvPr>
        </p:nvSpPr>
        <p:spPr/>
        <p:txBody>
          <a:bodyPr/>
          <a:lstStyle/>
          <a:p>
            <a:r>
              <a:rPr lang="en-US">
                <a:solidFill>
                  <a:prstClr val="black">
                    <a:tint val="75000"/>
                  </a:prstClr>
                </a:solidFill>
              </a:rPr>
              <a:t>Variant Calling Pipeline</a:t>
            </a:r>
          </a:p>
        </p:txBody>
      </p:sp>
      <p:sp>
        <p:nvSpPr>
          <p:cNvPr id="7" name="Slide Number Placeholder 6"/>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887546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359212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solidFill>
                  <a:prstClr val="black">
                    <a:tint val="75000"/>
                  </a:prstClr>
                </a:solidFill>
              </a:rPr>
              <a:t>10/19/2011</a:t>
            </a:r>
          </a:p>
        </p:txBody>
      </p:sp>
      <p:sp>
        <p:nvSpPr>
          <p:cNvPr id="5" name="Footer Placeholder 4"/>
          <p:cNvSpPr>
            <a:spLocks noGrp="1"/>
          </p:cNvSpPr>
          <p:nvPr>
            <p:ph type="ftr" sz="quarter" idx="11"/>
          </p:nvPr>
        </p:nvSpPr>
        <p:spPr/>
        <p:txBody>
          <a:bodyPr/>
          <a:lstStyle/>
          <a:p>
            <a:r>
              <a:rPr lang="en-US">
                <a:solidFill>
                  <a:prstClr val="black">
                    <a:tint val="75000"/>
                  </a:prstClr>
                </a:solidFill>
              </a:rPr>
              <a:t>Variant Calling Pipeline</a:t>
            </a: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603702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122363"/>
            <a:ext cx="103632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1" y="4589465"/>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7"/>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5D17FA5-EB2F-1448-A26C-8065C9D893FD}" type="datetimeFigureOut">
              <a:rPr lang="en-US" smtClean="0"/>
              <a:t>1/29/20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88096178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7"/>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905001"/>
            <a:ext cx="10058400" cy="2593975"/>
          </a:xfrm>
        </p:spPr>
        <p:txBody>
          <a:bodyPr anchor="b"/>
          <a:lstStyle>
            <a:lvl1pPr>
              <a:defRPr sz="6600">
                <a:ln>
                  <a:noFill/>
                </a:ln>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914400" y="4572000"/>
            <a:ext cx="861568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5" name="Footer Placeholder 4"/>
          <p:cNvSpPr>
            <a:spLocks noGrp="1"/>
          </p:cNvSpPr>
          <p:nvPr>
            <p:ph type="ftr" sz="quarter" idx="11"/>
          </p:nvPr>
        </p:nvSpPr>
        <p:spPr/>
        <p:txBody>
          <a:bodyPr/>
          <a:lstStyle/>
          <a:p>
            <a:endParaRPr lang="en-US">
              <a:solidFill>
                <a:srgbClr val="DFDCB7"/>
              </a:solidFill>
            </a:endParaRPr>
          </a:p>
        </p:txBody>
      </p:sp>
      <p:sp>
        <p:nvSpPr>
          <p:cNvPr id="6" name="Slide Number Placeholder 5"/>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5" name="Footer Placeholder 4"/>
          <p:cNvSpPr>
            <a:spLocks noGrp="1"/>
          </p:cNvSpPr>
          <p:nvPr>
            <p:ph type="ftr" sz="quarter" idx="11"/>
          </p:nvPr>
        </p:nvSpPr>
        <p:spPr/>
        <p:txBody>
          <a:bodyPr/>
          <a:lstStyle/>
          <a:p>
            <a:endParaRPr lang="en-US">
              <a:solidFill>
                <a:srgbClr val="DFDCB7"/>
              </a:solidFill>
            </a:endParaRPr>
          </a:p>
        </p:txBody>
      </p:sp>
      <p:sp>
        <p:nvSpPr>
          <p:cNvPr id="6" name="Slide Number Placeholder 5"/>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5" y="5486400"/>
            <a:ext cx="10212916" cy="1168400"/>
          </a:xfrm>
        </p:spPr>
        <p:txBody>
          <a:bodyPr anchor="t"/>
          <a:lstStyle>
            <a:lvl1pPr algn="l">
              <a:defRPr sz="3600" b="0" cap="all"/>
            </a:lvl1pPr>
          </a:lstStyle>
          <a:p>
            <a:r>
              <a:rPr lang="en-US"/>
              <a:t>Click to edit Master title style</a:t>
            </a:r>
            <a:endParaRPr lang="en-US" dirty="0"/>
          </a:p>
        </p:txBody>
      </p:sp>
      <p:sp>
        <p:nvSpPr>
          <p:cNvPr id="3" name="Text Placeholder 2"/>
          <p:cNvSpPr>
            <a:spLocks noGrp="1"/>
          </p:cNvSpPr>
          <p:nvPr>
            <p:ph type="body" idx="1"/>
          </p:nvPr>
        </p:nvSpPr>
        <p:spPr>
          <a:xfrm>
            <a:off x="963085" y="3852863"/>
            <a:ext cx="8180916"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5" name="Footer Placeholder 4"/>
          <p:cNvSpPr>
            <a:spLocks noGrp="1"/>
          </p:cNvSpPr>
          <p:nvPr>
            <p:ph type="ftr" sz="quarter" idx="11"/>
          </p:nvPr>
        </p:nvSpPr>
        <p:spPr/>
        <p:txBody>
          <a:bodyPr/>
          <a:lstStyle/>
          <a:p>
            <a:endParaRPr lang="en-US">
              <a:solidFill>
                <a:srgbClr val="DFDCB7"/>
              </a:solidFill>
            </a:endParaRPr>
          </a:p>
        </p:txBody>
      </p:sp>
      <p:sp>
        <p:nvSpPr>
          <p:cNvPr id="6" name="Slide Number Placeholder 5"/>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892800" y="1536192"/>
            <a:ext cx="48768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6" name="Footer Placeholder 5"/>
          <p:cNvSpPr>
            <a:spLocks noGrp="1"/>
          </p:cNvSpPr>
          <p:nvPr>
            <p:ph type="ftr" sz="quarter" idx="11"/>
          </p:nvPr>
        </p:nvSpPr>
        <p:spPr/>
        <p:txBody>
          <a:bodyPr/>
          <a:lstStyle/>
          <a:p>
            <a:endParaRPr lang="en-US">
              <a:solidFill>
                <a:srgbClr val="DFDCB7"/>
              </a:solidFill>
            </a:endParaRPr>
          </a:p>
        </p:txBody>
      </p:sp>
      <p:sp>
        <p:nvSpPr>
          <p:cNvPr id="7" name="Slide Number Placeholder 6"/>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92800" y="1535113"/>
            <a:ext cx="48768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892800" y="2174875"/>
            <a:ext cx="48768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8" name="Footer Placeholder 7"/>
          <p:cNvSpPr>
            <a:spLocks noGrp="1"/>
          </p:cNvSpPr>
          <p:nvPr>
            <p:ph type="ftr" sz="quarter" idx="11"/>
          </p:nvPr>
        </p:nvSpPr>
        <p:spPr/>
        <p:txBody>
          <a:bodyPr/>
          <a:lstStyle/>
          <a:p>
            <a:endParaRPr lang="en-US">
              <a:solidFill>
                <a:srgbClr val="DFDCB7"/>
              </a:solidFill>
            </a:endParaRPr>
          </a:p>
        </p:txBody>
      </p:sp>
      <p:sp>
        <p:nvSpPr>
          <p:cNvPr id="9" name="Slide Number Placeholder 8"/>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4" name="Footer Placeholder 3"/>
          <p:cNvSpPr>
            <a:spLocks noGrp="1"/>
          </p:cNvSpPr>
          <p:nvPr>
            <p:ph type="ftr" sz="quarter" idx="11"/>
          </p:nvPr>
        </p:nvSpPr>
        <p:spPr/>
        <p:txBody>
          <a:bodyPr/>
          <a:lstStyle/>
          <a:p>
            <a:endParaRPr lang="en-US">
              <a:solidFill>
                <a:srgbClr val="DFDCB7"/>
              </a:solidFill>
            </a:endParaRPr>
          </a:p>
        </p:txBody>
      </p:sp>
      <p:sp>
        <p:nvSpPr>
          <p:cNvPr id="5" name="Slide Number Placeholder 4"/>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5D17FA5-EB2F-1448-A26C-8065C9D893FD}"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21786897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3" name="Footer Placeholder 2"/>
          <p:cNvSpPr>
            <a:spLocks noGrp="1"/>
          </p:cNvSpPr>
          <p:nvPr>
            <p:ph type="ftr" sz="quarter" idx="11"/>
          </p:nvPr>
        </p:nvSpPr>
        <p:spPr/>
        <p:txBody>
          <a:bodyPr/>
          <a:lstStyle/>
          <a:p>
            <a:endParaRPr lang="en-US">
              <a:solidFill>
                <a:srgbClr val="DFDCB7"/>
              </a:solidFill>
            </a:endParaRPr>
          </a:p>
        </p:txBody>
      </p:sp>
      <p:sp>
        <p:nvSpPr>
          <p:cNvPr id="4" name="Slide Number Placeholder 3"/>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6401" y="5495544"/>
            <a:ext cx="10363200" cy="594360"/>
          </a:xfrm>
        </p:spPr>
        <p:txBody>
          <a:bodyPr anchor="b"/>
          <a:lstStyle>
            <a:lvl1pPr algn="ctr">
              <a:defRPr sz="2200" b="1"/>
            </a:lvl1pPr>
          </a:lstStyle>
          <a:p>
            <a:r>
              <a:rPr lang="en-US"/>
              <a:t>Click to edit Master title style</a:t>
            </a:r>
            <a:endParaRPr lang="en-US" dirty="0"/>
          </a:p>
        </p:txBody>
      </p:sp>
      <p:sp>
        <p:nvSpPr>
          <p:cNvPr id="4" name="Text Placeholder 3"/>
          <p:cNvSpPr>
            <a:spLocks noGrp="1"/>
          </p:cNvSpPr>
          <p:nvPr>
            <p:ph type="body" sz="half" idx="2"/>
          </p:nvPr>
        </p:nvSpPr>
        <p:spPr>
          <a:xfrm>
            <a:off x="406400" y="6096000"/>
            <a:ext cx="103632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6" name="Footer Placeholder 5"/>
          <p:cNvSpPr>
            <a:spLocks noGrp="1"/>
          </p:cNvSpPr>
          <p:nvPr>
            <p:ph type="ftr" sz="quarter" idx="11"/>
          </p:nvPr>
        </p:nvSpPr>
        <p:spPr/>
        <p:txBody>
          <a:bodyPr/>
          <a:lstStyle/>
          <a:p>
            <a:endParaRPr lang="en-US">
              <a:solidFill>
                <a:srgbClr val="DFDCB7"/>
              </a:solidFill>
            </a:endParaRPr>
          </a:p>
        </p:txBody>
      </p:sp>
      <p:sp>
        <p:nvSpPr>
          <p:cNvPr id="7" name="Slide Number Placeholder 6"/>
          <p:cNvSpPr>
            <a:spLocks noGrp="1"/>
          </p:cNvSpPr>
          <p:nvPr>
            <p:ph type="sldNum" sz="quarter" idx="12"/>
          </p:nvPr>
        </p:nvSpPr>
        <p:spPr/>
        <p:txBody>
          <a:bodyPr/>
          <a:lstStyle/>
          <a:p>
            <a:fld id="{1AD4528C-CE0A-E249-AE40-5CAC87B59B5C}" type="slidenum">
              <a:rPr lang="en-US" smtClean="0"/>
              <a:pPr/>
              <a:t>‹#›</a:t>
            </a:fld>
            <a:endParaRPr lang="en-US"/>
          </a:p>
        </p:txBody>
      </p:sp>
      <p:sp>
        <p:nvSpPr>
          <p:cNvPr id="9" name="Content Placeholder 8"/>
          <p:cNvSpPr>
            <a:spLocks noGrp="1"/>
          </p:cNvSpPr>
          <p:nvPr>
            <p:ph sz="quarter" idx="13"/>
          </p:nvPr>
        </p:nvSpPr>
        <p:spPr>
          <a:xfrm>
            <a:off x="406400" y="381000"/>
            <a:ext cx="10363200" cy="4942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02336" y="5495278"/>
            <a:ext cx="10363200" cy="594626"/>
          </a:xfrm>
        </p:spPr>
        <p:txBody>
          <a:bodyPr anchor="b"/>
          <a:lstStyle>
            <a:lvl1pPr algn="ctr">
              <a:defRPr sz="2200" b="1">
                <a:ln>
                  <a:noFill/>
                </a:ln>
                <a:solidFill>
                  <a:schemeClr val="tx2"/>
                </a:solidFill>
              </a:defRPr>
            </a:lvl1pPr>
          </a:lstStyle>
          <a:p>
            <a:r>
              <a:rPr lang="en-US"/>
              <a:t>Click to edit Master title style</a:t>
            </a:r>
            <a:endParaRPr lang="en-US" dirty="0"/>
          </a:p>
        </p:txBody>
      </p:sp>
      <p:sp>
        <p:nvSpPr>
          <p:cNvPr id="3" name="Picture Placeholder 2"/>
          <p:cNvSpPr>
            <a:spLocks noGrp="1"/>
          </p:cNvSpPr>
          <p:nvPr>
            <p:ph type="pic" idx="1"/>
          </p:nvPr>
        </p:nvSpPr>
        <p:spPr>
          <a:xfrm>
            <a:off x="0" y="0"/>
            <a:ext cx="112776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402336" y="6096000"/>
            <a:ext cx="103632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9" name="Slide Number Placeholder 8"/>
          <p:cNvSpPr>
            <a:spLocks noGrp="1"/>
          </p:cNvSpPr>
          <p:nvPr>
            <p:ph type="sldNum" sz="quarter" idx="11"/>
          </p:nvPr>
        </p:nvSpPr>
        <p:spPr/>
        <p:txBody>
          <a:bodyPr/>
          <a:lstStyle/>
          <a:p>
            <a:fld id="{1AD4528C-CE0A-E249-AE40-5CAC87B59B5C}" type="slidenum">
              <a:rPr lang="en-US" smtClean="0"/>
              <a:pPr/>
              <a:t>‹#›</a:t>
            </a:fld>
            <a:endParaRPr lang="en-US"/>
          </a:p>
        </p:txBody>
      </p:sp>
      <p:sp>
        <p:nvSpPr>
          <p:cNvPr id="10" name="Footer Placeholder 9"/>
          <p:cNvSpPr>
            <a:spLocks noGrp="1"/>
          </p:cNvSpPr>
          <p:nvPr>
            <p:ph type="ftr" sz="quarter" idx="12"/>
          </p:nvPr>
        </p:nvSpPr>
        <p:spPr/>
        <p:txBody>
          <a:bodyPr/>
          <a:lstStyle/>
          <a:p>
            <a:endParaRPr lang="en-US">
              <a:solidFill>
                <a:srgbClr val="DFDCB7"/>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5" name="Footer Placeholder 4"/>
          <p:cNvSpPr>
            <a:spLocks noGrp="1"/>
          </p:cNvSpPr>
          <p:nvPr>
            <p:ph type="ftr" sz="quarter" idx="11"/>
          </p:nvPr>
        </p:nvSpPr>
        <p:spPr/>
        <p:txBody>
          <a:bodyPr/>
          <a:lstStyle/>
          <a:p>
            <a:endParaRPr lang="en-US">
              <a:solidFill>
                <a:srgbClr val="DFDCB7"/>
              </a:solidFill>
            </a:endParaRPr>
          </a:p>
        </p:txBody>
      </p:sp>
      <p:sp>
        <p:nvSpPr>
          <p:cNvPr id="6" name="Slide Number Placeholder 5"/>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336800" cy="58515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4BC962-677C-F446-A4B7-F6A69D9106C8}" type="datetimeFigureOut">
              <a:rPr lang="en-US" smtClean="0">
                <a:solidFill>
                  <a:srgbClr val="DFDCB7"/>
                </a:solidFill>
              </a:rPr>
              <a:pPr/>
              <a:t>1/29/20</a:t>
            </a:fld>
            <a:endParaRPr lang="en-US">
              <a:solidFill>
                <a:srgbClr val="DFDCB7"/>
              </a:solidFill>
            </a:endParaRPr>
          </a:p>
        </p:txBody>
      </p:sp>
      <p:sp>
        <p:nvSpPr>
          <p:cNvPr id="5" name="Footer Placeholder 4"/>
          <p:cNvSpPr>
            <a:spLocks noGrp="1"/>
          </p:cNvSpPr>
          <p:nvPr>
            <p:ph type="ftr" sz="quarter" idx="11"/>
          </p:nvPr>
        </p:nvSpPr>
        <p:spPr/>
        <p:txBody>
          <a:bodyPr/>
          <a:lstStyle/>
          <a:p>
            <a:endParaRPr lang="en-US">
              <a:solidFill>
                <a:srgbClr val="DFDCB7"/>
              </a:solidFill>
            </a:endParaRPr>
          </a:p>
        </p:txBody>
      </p:sp>
      <p:sp>
        <p:nvSpPr>
          <p:cNvPr id="6" name="Slide Number Placeholder 5"/>
          <p:cNvSpPr>
            <a:spLocks noGrp="1"/>
          </p:cNvSpPr>
          <p:nvPr>
            <p:ph type="sldNum" sz="quarter" idx="12"/>
          </p:nvPr>
        </p:nvSpPr>
        <p:spPr/>
        <p:txBody>
          <a:bodyPr/>
          <a:lstStyle/>
          <a:p>
            <a:fld id="{1AD4528C-CE0A-E249-AE40-5CAC87B59B5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5D17FA5-EB2F-1448-A26C-8065C9D893FD}" type="datetimeFigureOut">
              <a:rPr lang="en-US" smtClean="0"/>
              <a:t>1/29/20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264211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5D17FA5-EB2F-1448-A26C-8065C9D893FD}" type="datetimeFigureOut">
              <a:rPr lang="en-US" smtClean="0"/>
              <a:t>1/29/20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746855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5D17FA5-EB2F-1448-A26C-8065C9D893FD}" type="datetimeFigureOut">
              <a:rPr lang="en-US" smtClean="0"/>
              <a:t>1/29/20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1595681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17FA5-EB2F-1448-A26C-8065C9D893FD}"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4476996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5D17FA5-EB2F-1448-A26C-8065C9D893FD}" type="datetimeFigureOut">
              <a:rPr lang="en-US" smtClean="0"/>
              <a:t>1/29/20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DCA128-D5C8-2448-9853-6EF0499B4DE7}" type="slidenum">
              <a:rPr lang="en-US" smtClean="0"/>
              <a:t>‹#›</a:t>
            </a:fld>
            <a:endParaRPr lang="en-US"/>
          </a:p>
        </p:txBody>
      </p:sp>
    </p:spTree>
    <p:extLst>
      <p:ext uri="{BB962C8B-B14F-4D97-AF65-F5344CB8AC3E}">
        <p14:creationId xmlns:p14="http://schemas.microsoft.com/office/powerpoint/2010/main" val="1853356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5D17FA5-EB2F-1448-A26C-8065C9D893FD}" type="datetimeFigureOut">
              <a:rPr lang="en-US" smtClean="0"/>
              <a:t>1/29/20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FDCA128-D5C8-2448-9853-6EF0499B4DE7}" type="slidenum">
              <a:rPr lang="en-US" smtClean="0"/>
              <a:t>‹#›</a:t>
            </a:fld>
            <a:endParaRPr lang="en-US"/>
          </a:p>
        </p:txBody>
      </p:sp>
    </p:spTree>
    <p:extLst>
      <p:ext uri="{BB962C8B-B14F-4D97-AF65-F5344CB8AC3E}">
        <p14:creationId xmlns:p14="http://schemas.microsoft.com/office/powerpoint/2010/main" val="12544292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solidFill>
                  <a:prstClr val="black">
                    <a:tint val="75000"/>
                  </a:prstClr>
                </a:solidFill>
              </a:rPr>
              <a:t>5/31/2013</a:t>
            </a:r>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solidFill>
                  <a:prstClr val="black">
                    <a:tint val="75000"/>
                  </a:prstClr>
                </a:solidFill>
              </a:rPr>
              <a:t>Variant Calling</a:t>
            </a:r>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D52C04-6398-4687-87AB-ADE5F421F836}" type="slidenum">
              <a:rPr lang="en-US" smtClean="0">
                <a:solidFill>
                  <a:prstClr val="black">
                    <a:tint val="75000"/>
                  </a:prstClr>
                </a:solidFill>
              </a:rPr>
              <a:pPr/>
              <a:t>‹#›</a:t>
            </a:fld>
            <a:endParaRPr lang="en-US" dirty="0">
              <a:solidFill>
                <a:prstClr val="black">
                  <a:tint val="75000"/>
                </a:prstClr>
              </a:solidFill>
            </a:endParaRPr>
          </a:p>
        </p:txBody>
      </p:sp>
      <p:pic>
        <p:nvPicPr>
          <p:cNvPr id="7" name="Picture 6" descr="ccsb_web_logo.jpg"/>
          <p:cNvPicPr>
            <a:picLocks noChangeAspect="1"/>
          </p:cNvPicPr>
          <p:nvPr userDrawn="1"/>
        </p:nvPicPr>
        <p:blipFill>
          <a:blip r:embed="rId13" cstate="print"/>
          <a:stretch>
            <a:fillRect/>
          </a:stretch>
        </p:blipFill>
        <p:spPr>
          <a:xfrm>
            <a:off x="-1" y="0"/>
            <a:ext cx="1742881" cy="914400"/>
          </a:xfrm>
          <a:prstGeom prst="rect">
            <a:avLst/>
          </a:prstGeom>
        </p:spPr>
      </p:pic>
    </p:spTree>
    <p:extLst>
      <p:ext uri="{BB962C8B-B14F-4D97-AF65-F5344CB8AC3E}">
        <p14:creationId xmlns:p14="http://schemas.microsoft.com/office/powerpoint/2010/main" val="14162709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E04F55-4A90-4117-BE70-BB07B9A700B6}" type="datetimeFigureOut">
              <a:rPr lang="en-US" smtClean="0">
                <a:solidFill>
                  <a:prstClr val="black">
                    <a:tint val="75000"/>
                  </a:prstClr>
                </a:solidFill>
              </a:rPr>
              <a:pPr/>
              <a:t>1/29/20</a:t>
            </a:fld>
            <a:endParaRPr lang="en-US">
              <a:solidFill>
                <a:prstClr val="black">
                  <a:tint val="75000"/>
                </a:prstClr>
              </a:solidFill>
            </a:endParaRPr>
          </a:p>
        </p:txBody>
      </p:sp>
      <p:sp>
        <p:nvSpPr>
          <p:cNvPr id="5" name="Footer Placeholder 4"/>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solidFill>
                <a:prstClr val="black">
                  <a:tint val="75000"/>
                </a:prstClr>
              </a:solidFill>
            </a:endParaRPr>
          </a:p>
        </p:txBody>
      </p:sp>
      <p:sp>
        <p:nvSpPr>
          <p:cNvPr id="6" name="Slide Number Placeholder 5"/>
          <p:cNvSpPr>
            <a:spLocks noGrp="1"/>
          </p:cNvSpPr>
          <p:nvPr>
            <p:ph type="sldNum" sz="quarter" idx="4"/>
          </p:nvPr>
        </p:nvSpPr>
        <p:spPr>
          <a:xfrm>
            <a:off x="8610600" y="6356352"/>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6B3A58-5BBE-4D30-823E-2038107CDA3E}"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85886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160000" cy="1143000"/>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609600" y="1600200"/>
            <a:ext cx="10160000" cy="4800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p:cNvSpPr/>
          <p:nvPr/>
        </p:nvSpPr>
        <p:spPr>
          <a:xfrm>
            <a:off x="11277600" y="0"/>
            <a:ext cx="9144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srgbClr val="FFFFFF"/>
              </a:solidFill>
            </a:endParaRPr>
          </a:p>
        </p:txBody>
      </p:sp>
      <p:sp>
        <p:nvSpPr>
          <p:cNvPr id="8" name="Rectangle 7"/>
          <p:cNvSpPr/>
          <p:nvPr/>
        </p:nvSpPr>
        <p:spPr>
          <a:xfrm>
            <a:off x="11277600" y="5486400"/>
            <a:ext cx="9144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en-US" sz="1800">
              <a:solidFill>
                <a:srgbClr val="FFFFFF"/>
              </a:solidFill>
            </a:endParaRPr>
          </a:p>
        </p:txBody>
      </p:sp>
      <p:sp>
        <p:nvSpPr>
          <p:cNvPr id="6" name="Slide Number Placeholder 5"/>
          <p:cNvSpPr>
            <a:spLocks noGrp="1"/>
          </p:cNvSpPr>
          <p:nvPr>
            <p:ph type="sldNum" sz="quarter" idx="4"/>
          </p:nvPr>
        </p:nvSpPr>
        <p:spPr>
          <a:xfrm>
            <a:off x="11375717" y="5648960"/>
            <a:ext cx="73152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pPr defTabSz="457200"/>
            <a:fld id="{1AD4528C-CE0A-E249-AE40-5CAC87B59B5C}" type="slidenum">
              <a:rPr lang="en-US" smtClean="0"/>
              <a:pPr defTabSz="457200"/>
              <a:t>‹#›</a:t>
            </a:fld>
            <a:endParaRPr lang="en-US"/>
          </a:p>
        </p:txBody>
      </p:sp>
      <p:sp>
        <p:nvSpPr>
          <p:cNvPr id="5" name="Footer Placeholder 4"/>
          <p:cNvSpPr>
            <a:spLocks noGrp="1"/>
          </p:cNvSpPr>
          <p:nvPr>
            <p:ph type="ftr" sz="quarter" idx="3"/>
          </p:nvPr>
        </p:nvSpPr>
        <p:spPr>
          <a:xfrm rot="16200000">
            <a:off x="10510428" y="3987800"/>
            <a:ext cx="2367281" cy="487680"/>
          </a:xfrm>
          <a:prstGeom prst="rect">
            <a:avLst/>
          </a:prstGeom>
        </p:spPr>
        <p:txBody>
          <a:bodyPr vert="horz" lIns="91440" tIns="45720" rIns="91440" bIns="45720" rtlCol="0" anchor="ctr"/>
          <a:lstStyle>
            <a:lvl1pPr algn="r">
              <a:defRPr sz="1200">
                <a:solidFill>
                  <a:schemeClr val="bg2"/>
                </a:solidFill>
              </a:defRPr>
            </a:lvl1pPr>
          </a:lstStyle>
          <a:p>
            <a:pPr defTabSz="457200"/>
            <a:endParaRPr lang="en-US">
              <a:solidFill>
                <a:srgbClr val="DFDCB7"/>
              </a:solidFill>
            </a:endParaRPr>
          </a:p>
        </p:txBody>
      </p:sp>
      <p:sp>
        <p:nvSpPr>
          <p:cNvPr id="4" name="Date Placeholder 3"/>
          <p:cNvSpPr>
            <a:spLocks noGrp="1"/>
          </p:cNvSpPr>
          <p:nvPr>
            <p:ph type="dt" sz="half" idx="2"/>
          </p:nvPr>
        </p:nvSpPr>
        <p:spPr>
          <a:xfrm rot="16200000">
            <a:off x="10474869" y="1584960"/>
            <a:ext cx="2438399" cy="487680"/>
          </a:xfrm>
          <a:prstGeom prst="rect">
            <a:avLst/>
          </a:prstGeom>
        </p:spPr>
        <p:txBody>
          <a:bodyPr vert="horz" lIns="91440" tIns="45720" rIns="91440" bIns="45720" rtlCol="0" anchor="ctr"/>
          <a:lstStyle>
            <a:lvl1pPr algn="l">
              <a:defRPr sz="1200">
                <a:solidFill>
                  <a:schemeClr val="bg2"/>
                </a:solidFill>
              </a:defRPr>
            </a:lvl1pPr>
          </a:lstStyle>
          <a:p>
            <a:pPr defTabSz="457200"/>
            <a:fld id="{684BC962-677C-F446-A4B7-F6A69D9106C8}" type="datetimeFigureOut">
              <a:rPr lang="en-US" smtClean="0">
                <a:solidFill>
                  <a:srgbClr val="DFDCB7"/>
                </a:solidFill>
              </a:rPr>
              <a:pPr defTabSz="457200"/>
              <a:t>1/29/20</a:t>
            </a:fld>
            <a:endParaRPr lang="en-US">
              <a:solidFill>
                <a:srgbClr val="DFDCB7"/>
              </a:solidFill>
            </a:endParaRPr>
          </a:p>
        </p:txBody>
      </p:sp>
    </p:spTree>
    <p:extLst>
      <p:ext uri="{BB962C8B-B14F-4D97-AF65-F5344CB8AC3E}">
        <p14:creationId xmlns:p14="http://schemas.microsoft.com/office/powerpoint/2010/main" val="1810558842"/>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hyperlink" Target="https://www.google.co.il/url?sa=i&amp;rct=j&amp;q=&amp;esrc=s&amp;source=images&amp;cd=&amp;ved=0ahUKEwi_4Mv328fYAhWDYVAKHZ4gBmoQjRwIBw&amp;url=https://evolution-khc.wikispaces.com/Genetic%2BVariation&amp;psig=AOvVaw0zKat5thVaemztLU6AshRK&amp;ust=1515478556021626" TargetMode="External"/><Relationship Id="rId1" Type="http://schemas.openxmlformats.org/officeDocument/2006/relationships/slideLayout" Target="../slideLayouts/slideLayout1.xml"/><Relationship Id="rId4" Type="http://schemas.openxmlformats.org/officeDocument/2006/relationships/image" Target="../media/image4.tiff"/></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4.xml"/></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e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hyperlink" Target="https://www.google.co.il/url?sa=i&amp;rct=j&amp;q=&amp;esrc=s&amp;source=images&amp;cd=&amp;ved=0ahUKEwivqcm038fYAhWOh7QKHf32B0UQjRwIBw&amp;url=http://slideplayer.com/slide/9389907/&amp;psig=AOvVaw3dBoTleOxK07t8sXxio8XO&amp;ust=1515478889629638" TargetMode="Externa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hyperlink" Target="http://www.internationalgenome.org/" TargetMode="Externa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0.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4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14.xml"/><Relationship Id="rId1" Type="http://schemas.openxmlformats.org/officeDocument/2006/relationships/slideLayout" Target="../slideLayouts/slideLayout39.xml"/><Relationship Id="rId4" Type="http://schemas.openxmlformats.org/officeDocument/2006/relationships/image" Target="../media/image26.jpe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5.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34.xml"/><Relationship Id="rId4" Type="http://schemas.openxmlformats.org/officeDocument/2006/relationships/image" Target="../media/image28.jpeg"/></Relationships>
</file>

<file path=ppt/slides/_rels/slide3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0.xml"/></Relationships>
</file>

<file path=ppt/slides/_rels/slide3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0.xml"/></Relationships>
</file>

<file path=ppt/slides/_rels/slide3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0.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0.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40.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0.xml"/></Relationships>
</file>

<file path=ppt/slides/_rels/slide4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image" Target="../media/image37.tiff"/><Relationship Id="rId1" Type="http://schemas.openxmlformats.org/officeDocument/2006/relationships/slideLayout" Target="../slideLayouts/slideLayout35.xml"/></Relationships>
</file>

<file path=ppt/slides/_rels/slide45.xml.rels><?xml version="1.0" encoding="UTF-8" standalone="yes"?>
<Relationships xmlns="http://schemas.openxmlformats.org/package/2006/relationships"><Relationship Id="rId3" Type="http://schemas.openxmlformats.org/officeDocument/2006/relationships/hyperlink" Target="ftp://ftp.1000genomes.ebi.ac.uk/vol1/ftp/" TargetMode="External"/><Relationship Id="rId2" Type="http://schemas.openxmlformats.org/officeDocument/2006/relationships/notesSlide" Target="../notesSlides/notesSlide18.xml"/><Relationship Id="rId1" Type="http://schemas.openxmlformats.org/officeDocument/2006/relationships/slideLayout" Target="../slideLayouts/slideLayout35.xml"/><Relationship Id="rId6" Type="http://schemas.openxmlformats.org/officeDocument/2006/relationships/hyperlink" Target="http://browser.1000genomes.org/" TargetMode="External"/><Relationship Id="rId5" Type="http://schemas.openxmlformats.org/officeDocument/2006/relationships/hyperlink" Target="http://www.1000genomes.org/" TargetMode="External"/><Relationship Id="rId4" Type="http://schemas.openxmlformats.org/officeDocument/2006/relationships/hyperlink" Target="http://aws.amazon.com/1000genomes/"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35.xml"/></Relationships>
</file>

<file path=ppt/slides/_rels/slide47.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9.jpg"/><Relationship Id="rId1" Type="http://schemas.openxmlformats.org/officeDocument/2006/relationships/slideLayout" Target="../slideLayouts/slideLayout35.xml"/><Relationship Id="rId4" Type="http://schemas.openxmlformats.org/officeDocument/2006/relationships/image" Target="../media/image41.jpeg"/></Relationships>
</file>

<file path=ppt/slides/_rels/slide48.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35.xml"/></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35.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hyperlink" Target="https://www.nature.com/articles/nature19057#article-info" TargetMode="Externa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45.tiff"/><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6.emf"/><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571875" y="-71692"/>
            <a:ext cx="9144000" cy="2387600"/>
          </a:xfrm>
        </p:spPr>
        <p:txBody>
          <a:bodyPr/>
          <a:lstStyle/>
          <a:p>
            <a:r>
              <a:rPr lang="en-US" b="1" dirty="0"/>
              <a:t>MORE ON VARIATIONS</a:t>
            </a:r>
          </a:p>
        </p:txBody>
      </p:sp>
      <p:sp>
        <p:nvSpPr>
          <p:cNvPr id="3" name="Subtitle 2"/>
          <p:cNvSpPr>
            <a:spLocks noGrp="1"/>
          </p:cNvSpPr>
          <p:nvPr>
            <p:ph type="subTitle" idx="1"/>
          </p:nvPr>
        </p:nvSpPr>
        <p:spPr>
          <a:xfrm>
            <a:off x="0" y="4683198"/>
            <a:ext cx="11730446" cy="2174802"/>
          </a:xfrm>
        </p:spPr>
        <p:txBody>
          <a:bodyPr>
            <a:normAutofit/>
          </a:bodyPr>
          <a:lstStyle/>
          <a:p>
            <a:r>
              <a:rPr lang="en-US" b="1" dirty="0"/>
              <a:t>January 2020</a:t>
            </a:r>
          </a:p>
          <a:p>
            <a:endParaRPr lang="en-US" dirty="0"/>
          </a:p>
          <a:p>
            <a:r>
              <a:rPr lang="en-US" dirty="0"/>
              <a:t>Thanks for many PPT and Tutorials</a:t>
            </a:r>
          </a:p>
        </p:txBody>
      </p:sp>
      <p:grpSp>
        <p:nvGrpSpPr>
          <p:cNvPr id="6" name="Group 5"/>
          <p:cNvGrpSpPr/>
          <p:nvPr/>
        </p:nvGrpSpPr>
        <p:grpSpPr>
          <a:xfrm>
            <a:off x="264525" y="216925"/>
            <a:ext cx="4407488" cy="2983856"/>
            <a:chOff x="264525" y="216925"/>
            <a:chExt cx="4407488" cy="2983856"/>
          </a:xfrm>
        </p:grpSpPr>
        <p:pic>
          <p:nvPicPr>
            <p:cNvPr id="1028" name="Picture 4" descr="mage result for variation">
              <a:hlinkClick r:id="rId2"/>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525" y="216925"/>
              <a:ext cx="4210721" cy="2983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3571875" y="937442"/>
              <a:ext cx="1100138" cy="369332"/>
            </a:xfrm>
            <a:prstGeom prst="rect">
              <a:avLst/>
            </a:prstGeom>
            <a:solidFill>
              <a:schemeClr val="bg1"/>
            </a:solidFill>
            <a:ln>
              <a:noFill/>
            </a:ln>
          </p:spPr>
          <p:txBody>
            <a:bodyPr wrap="square" rtlCol="0">
              <a:spAutoFit/>
            </a:bodyPr>
            <a:lstStyle/>
            <a:p>
              <a:endParaRPr lang="en-GB" dirty="0"/>
            </a:p>
          </p:txBody>
        </p:sp>
      </p:grpSp>
      <p:grpSp>
        <p:nvGrpSpPr>
          <p:cNvPr id="8" name="Group 7">
            <a:extLst>
              <a:ext uri="{FF2B5EF4-FFF2-40B4-BE49-F238E27FC236}">
                <a16:creationId xmlns:a16="http://schemas.microsoft.com/office/drawing/2014/main" id="{9F596DC6-FFD1-D94D-B105-1F2096A43C70}"/>
              </a:ext>
            </a:extLst>
          </p:cNvPr>
          <p:cNvGrpSpPr/>
          <p:nvPr/>
        </p:nvGrpSpPr>
        <p:grpSpPr>
          <a:xfrm>
            <a:off x="6936377" y="2926080"/>
            <a:ext cx="5129461" cy="3931920"/>
            <a:chOff x="9482328" y="5129784"/>
            <a:chExt cx="2583510" cy="1728216"/>
          </a:xfrm>
        </p:grpSpPr>
        <p:pic>
          <p:nvPicPr>
            <p:cNvPr id="4" name="Picture 3">
              <a:extLst>
                <a:ext uri="{FF2B5EF4-FFF2-40B4-BE49-F238E27FC236}">
                  <a16:creationId xmlns:a16="http://schemas.microsoft.com/office/drawing/2014/main" id="{C3D7635F-1600-8346-A709-C22DEA7A101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0355529" y="5211699"/>
              <a:ext cx="1646301" cy="1646301"/>
            </a:xfrm>
            <a:prstGeom prst="rect">
              <a:avLst/>
            </a:prstGeom>
          </p:spPr>
        </p:pic>
        <p:sp>
          <p:nvSpPr>
            <p:cNvPr id="7" name="TextBox 6">
              <a:extLst>
                <a:ext uri="{FF2B5EF4-FFF2-40B4-BE49-F238E27FC236}">
                  <a16:creationId xmlns:a16="http://schemas.microsoft.com/office/drawing/2014/main" id="{BA35D33F-F2A1-3F42-94B2-7B1805A52757}"/>
                </a:ext>
              </a:extLst>
            </p:cNvPr>
            <p:cNvSpPr txBox="1"/>
            <p:nvPr/>
          </p:nvSpPr>
          <p:spPr>
            <a:xfrm>
              <a:off x="9482328" y="5129784"/>
              <a:ext cx="2583510" cy="646331"/>
            </a:xfrm>
            <a:prstGeom prst="rect">
              <a:avLst/>
            </a:prstGeom>
            <a:noFill/>
          </p:spPr>
          <p:txBody>
            <a:bodyPr wrap="square" rtlCol="0">
              <a:spAutoFit/>
            </a:bodyPr>
            <a:lstStyle/>
            <a:p>
              <a:r>
                <a:rPr lang="en-US" dirty="0"/>
                <a:t>Many excellent tools and tutorials </a:t>
              </a:r>
            </a:p>
          </p:txBody>
        </p:sp>
      </p:grpSp>
    </p:spTree>
    <p:extLst>
      <p:ext uri="{BB962C8B-B14F-4D97-AF65-F5344CB8AC3E}">
        <p14:creationId xmlns:p14="http://schemas.microsoft.com/office/powerpoint/2010/main" val="6874959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Viewer (same browser for 1000G)</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10</a:t>
            </a:fld>
            <a:endParaRPr lang="en-US"/>
          </a:p>
        </p:txBody>
      </p:sp>
      <p:pic>
        <p:nvPicPr>
          <p:cNvPr id="7" name="Picture 6">
            <a:extLst>
              <a:ext uri="{FF2B5EF4-FFF2-40B4-BE49-F238E27FC236}">
                <a16:creationId xmlns:a16="http://schemas.microsoft.com/office/drawing/2014/main" id="{F41E59D1-ED22-1E42-A13F-F6D4986342A1}"/>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01456"/>
            <a:ext cx="12192000" cy="6055087"/>
          </a:xfrm>
          <a:prstGeom prst="rect">
            <a:avLst/>
          </a:prstGeom>
        </p:spPr>
      </p:pic>
    </p:spTree>
    <p:extLst>
      <p:ext uri="{BB962C8B-B14F-4D97-AF65-F5344CB8AC3E}">
        <p14:creationId xmlns:p14="http://schemas.microsoft.com/office/powerpoint/2010/main" val="4099078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55785"/>
            <a:ext cx="10972800" cy="1143000"/>
          </a:xfrm>
        </p:spPr>
        <p:txBody>
          <a:bodyPr>
            <a:normAutofit fontScale="90000"/>
          </a:bodyPr>
          <a:lstStyle/>
          <a:p>
            <a:r>
              <a:rPr lang="en-GB" b="1" dirty="0">
                <a:solidFill>
                  <a:srgbClr val="0070C0"/>
                </a:solidFill>
              </a:rPr>
              <a:t>Overview – NGS</a:t>
            </a:r>
            <a:br>
              <a:rPr lang="en-GB" dirty="0">
                <a:solidFill>
                  <a:srgbClr val="0070C0"/>
                </a:solidFill>
              </a:rPr>
            </a:br>
            <a:r>
              <a:rPr lang="en-GB" dirty="0">
                <a:solidFill>
                  <a:schemeClr val="accent1"/>
                </a:solidFill>
              </a:rPr>
              <a:t>Genomes, exomes and targeted panels</a:t>
            </a:r>
            <a:br>
              <a:rPr lang="en-GB" dirty="0"/>
            </a:br>
            <a:endParaRPr lang="en-US" dirty="0"/>
          </a:p>
        </p:txBody>
      </p:sp>
      <p:sp>
        <p:nvSpPr>
          <p:cNvPr id="5" name="Content Placeholder 2"/>
          <p:cNvSpPr>
            <a:spLocks noGrp="1"/>
          </p:cNvSpPr>
          <p:nvPr>
            <p:ph idx="1"/>
          </p:nvPr>
        </p:nvSpPr>
        <p:spPr>
          <a:xfrm>
            <a:off x="1991719" y="2453922"/>
            <a:ext cx="9216212" cy="2745095"/>
          </a:xfrm>
        </p:spPr>
        <p:txBody>
          <a:bodyPr>
            <a:noAutofit/>
          </a:bodyPr>
          <a:lstStyle/>
          <a:p>
            <a:r>
              <a:rPr lang="en-GB" sz="3600" b="1" dirty="0"/>
              <a:t>Genomic diagnosis</a:t>
            </a:r>
            <a:r>
              <a:rPr lang="en-GB" sz="3600" dirty="0"/>
              <a:t>: how do we filter </a:t>
            </a:r>
            <a:r>
              <a:rPr lang="en-GB" sz="3600" dirty="0">
                <a:solidFill>
                  <a:srgbClr val="FF0000"/>
                </a:solidFill>
              </a:rPr>
              <a:t>causal</a:t>
            </a:r>
            <a:r>
              <a:rPr lang="en-GB" sz="3600" dirty="0"/>
              <a:t> variants from a patient’s entire genome?</a:t>
            </a:r>
          </a:p>
          <a:p>
            <a:r>
              <a:rPr lang="en-GB" sz="3600" dirty="0"/>
              <a:t>Major challenges for NGS </a:t>
            </a:r>
            <a:r>
              <a:rPr lang="en-GB" sz="3600" dirty="0">
                <a:solidFill>
                  <a:srgbClr val="FF0000"/>
                </a:solidFill>
              </a:rPr>
              <a:t>diagnosis</a:t>
            </a:r>
          </a:p>
        </p:txBody>
      </p:sp>
      <p:sp>
        <p:nvSpPr>
          <p:cNvPr id="3" name="Rectangle 2">
            <a:extLst>
              <a:ext uri="{FF2B5EF4-FFF2-40B4-BE49-F238E27FC236}">
                <a16:creationId xmlns:a16="http://schemas.microsoft.com/office/drawing/2014/main" id="{4B911DD4-B6F0-FA43-BAA0-054143E346F7}"/>
              </a:ext>
            </a:extLst>
          </p:cNvPr>
          <p:cNvSpPr/>
          <p:nvPr/>
        </p:nvSpPr>
        <p:spPr>
          <a:xfrm>
            <a:off x="-293077" y="13786"/>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39566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981201" y="1066800"/>
            <a:ext cx="8268873" cy="369332"/>
          </a:xfrm>
          <a:prstGeom prst="rect">
            <a:avLst/>
          </a:prstGeom>
          <a:noFill/>
        </p:spPr>
        <p:txBody>
          <a:bodyPr wrap="none" rtlCol="0">
            <a:spAutoFit/>
          </a:bodyPr>
          <a:lstStyle/>
          <a:p>
            <a:pPr defTabSz="457200"/>
            <a:r>
              <a:rPr lang="en-US" dirty="0">
                <a:solidFill>
                  <a:srgbClr val="FF0000"/>
                </a:solidFill>
                <a:latin typeface="Times"/>
                <a:cs typeface="Times"/>
              </a:rPr>
              <a:t>GTACTGACCAGTAGACATAGACGACTTTGACGGGATGTACGAGCCGTAGCTA</a:t>
            </a:r>
          </a:p>
        </p:txBody>
      </p:sp>
      <p:sp>
        <p:nvSpPr>
          <p:cNvPr id="7" name="TextBox 6"/>
          <p:cNvSpPr txBox="1"/>
          <p:nvPr/>
        </p:nvSpPr>
        <p:spPr>
          <a:xfrm>
            <a:off x="2057401" y="1676400"/>
            <a:ext cx="1928733" cy="369332"/>
          </a:xfrm>
          <a:prstGeom prst="rect">
            <a:avLst/>
          </a:prstGeom>
          <a:noFill/>
        </p:spPr>
        <p:txBody>
          <a:bodyPr wrap="none" rtlCol="0">
            <a:spAutoFit/>
          </a:bodyPr>
          <a:lstStyle/>
          <a:p>
            <a:pPr defTabSz="457200"/>
            <a:r>
              <a:rPr lang="en-US" dirty="0">
                <a:solidFill>
                  <a:prstClr val="black"/>
                </a:solidFill>
                <a:latin typeface="Times"/>
                <a:cs typeface="Times"/>
              </a:rPr>
              <a:t>GTACTGACCAG</a:t>
            </a:r>
          </a:p>
        </p:txBody>
      </p:sp>
      <p:sp>
        <p:nvSpPr>
          <p:cNvPr id="8" name="TextBox 7"/>
          <p:cNvSpPr txBox="1"/>
          <p:nvPr/>
        </p:nvSpPr>
        <p:spPr>
          <a:xfrm>
            <a:off x="2743201" y="1981200"/>
            <a:ext cx="1941557" cy="369332"/>
          </a:xfrm>
          <a:prstGeom prst="rect">
            <a:avLst/>
          </a:prstGeom>
          <a:noFill/>
        </p:spPr>
        <p:txBody>
          <a:bodyPr wrap="none" rtlCol="0">
            <a:spAutoFit/>
          </a:bodyPr>
          <a:lstStyle/>
          <a:p>
            <a:pPr defTabSz="457200"/>
            <a:r>
              <a:rPr lang="en-US" dirty="0">
                <a:solidFill>
                  <a:prstClr val="black"/>
                </a:solidFill>
                <a:latin typeface="Times"/>
                <a:cs typeface="Times"/>
              </a:rPr>
              <a:t>GACCAGTAGAC</a:t>
            </a:r>
          </a:p>
        </p:txBody>
      </p:sp>
      <p:sp>
        <p:nvSpPr>
          <p:cNvPr id="10" name="TextBox 9"/>
          <p:cNvSpPr txBox="1"/>
          <p:nvPr/>
        </p:nvSpPr>
        <p:spPr>
          <a:xfrm>
            <a:off x="3072272" y="2297668"/>
            <a:ext cx="2033129" cy="369332"/>
          </a:xfrm>
          <a:prstGeom prst="rect">
            <a:avLst/>
          </a:prstGeom>
          <a:noFill/>
        </p:spPr>
        <p:txBody>
          <a:bodyPr wrap="none" rtlCol="0">
            <a:spAutoFit/>
          </a:bodyPr>
          <a:lstStyle/>
          <a:p>
            <a:pPr defTabSz="457200"/>
            <a:r>
              <a:rPr lang="en-US" dirty="0">
                <a:solidFill>
                  <a:prstClr val="black"/>
                </a:solidFill>
                <a:latin typeface="Times"/>
                <a:cs typeface="Times"/>
              </a:rPr>
              <a:t>CCAGTAGACATA</a:t>
            </a:r>
          </a:p>
        </p:txBody>
      </p:sp>
      <p:sp>
        <p:nvSpPr>
          <p:cNvPr id="11" name="TextBox 10"/>
          <p:cNvSpPr txBox="1"/>
          <p:nvPr/>
        </p:nvSpPr>
        <p:spPr>
          <a:xfrm>
            <a:off x="4011890" y="2590800"/>
            <a:ext cx="2236510" cy="369332"/>
          </a:xfrm>
          <a:prstGeom prst="rect">
            <a:avLst/>
          </a:prstGeom>
          <a:noFill/>
        </p:spPr>
        <p:txBody>
          <a:bodyPr wrap="none" rtlCol="0">
            <a:spAutoFit/>
          </a:bodyPr>
          <a:lstStyle/>
          <a:p>
            <a:pPr defTabSz="457200"/>
            <a:r>
              <a:rPr lang="en-US" dirty="0">
                <a:solidFill>
                  <a:prstClr val="black"/>
                </a:solidFill>
                <a:latin typeface="Times"/>
                <a:cs typeface="Times"/>
              </a:rPr>
              <a:t>GACATAGACGACT</a:t>
            </a:r>
          </a:p>
        </p:txBody>
      </p:sp>
      <p:sp>
        <p:nvSpPr>
          <p:cNvPr id="12" name="TextBox 11"/>
          <p:cNvSpPr txBox="1"/>
          <p:nvPr/>
        </p:nvSpPr>
        <p:spPr>
          <a:xfrm>
            <a:off x="6438956" y="1371600"/>
            <a:ext cx="2095445" cy="369332"/>
          </a:xfrm>
          <a:prstGeom prst="rect">
            <a:avLst/>
          </a:prstGeom>
          <a:noFill/>
        </p:spPr>
        <p:txBody>
          <a:bodyPr wrap="none" rtlCol="0">
            <a:spAutoFit/>
          </a:bodyPr>
          <a:lstStyle/>
          <a:p>
            <a:pPr defTabSz="457200"/>
            <a:r>
              <a:rPr lang="en-US" dirty="0">
                <a:solidFill>
                  <a:prstClr val="black"/>
                </a:solidFill>
                <a:latin typeface="Times"/>
                <a:cs typeface="Times"/>
              </a:rPr>
              <a:t>ACGGGATGTA</a:t>
            </a:r>
            <a:r>
              <a:rPr lang="en-US" b="1" dirty="0">
                <a:solidFill>
                  <a:prstClr val="black"/>
                </a:solidFill>
                <a:latin typeface="Times"/>
                <a:cs typeface="Times"/>
              </a:rPr>
              <a:t>T</a:t>
            </a:r>
            <a:r>
              <a:rPr lang="en-US" dirty="0">
                <a:solidFill>
                  <a:prstClr val="black"/>
                </a:solidFill>
                <a:latin typeface="Times"/>
                <a:cs typeface="Times"/>
              </a:rPr>
              <a:t>G</a:t>
            </a:r>
          </a:p>
        </p:txBody>
      </p:sp>
      <p:sp>
        <p:nvSpPr>
          <p:cNvPr id="14" name="TextBox 13"/>
          <p:cNvSpPr txBox="1"/>
          <p:nvPr/>
        </p:nvSpPr>
        <p:spPr>
          <a:xfrm>
            <a:off x="5867828" y="1905000"/>
            <a:ext cx="2056973" cy="369332"/>
          </a:xfrm>
          <a:prstGeom prst="rect">
            <a:avLst/>
          </a:prstGeom>
          <a:noFill/>
        </p:spPr>
        <p:txBody>
          <a:bodyPr wrap="none" rtlCol="0">
            <a:spAutoFit/>
          </a:bodyPr>
          <a:lstStyle/>
          <a:p>
            <a:pPr defTabSz="457200"/>
            <a:r>
              <a:rPr lang="en-US" dirty="0">
                <a:solidFill>
                  <a:prstClr val="black"/>
                </a:solidFill>
                <a:latin typeface="Times"/>
                <a:cs typeface="Times"/>
              </a:rPr>
              <a:t>TTTGACGGGATG</a:t>
            </a:r>
          </a:p>
        </p:txBody>
      </p:sp>
      <p:sp>
        <p:nvSpPr>
          <p:cNvPr id="15" name="TextBox 14"/>
          <p:cNvSpPr txBox="1"/>
          <p:nvPr/>
        </p:nvSpPr>
        <p:spPr>
          <a:xfrm>
            <a:off x="4495800" y="2895600"/>
            <a:ext cx="2359064" cy="369332"/>
          </a:xfrm>
          <a:prstGeom prst="rect">
            <a:avLst/>
          </a:prstGeom>
          <a:noFill/>
        </p:spPr>
        <p:txBody>
          <a:bodyPr wrap="none" rtlCol="0">
            <a:spAutoFit/>
          </a:bodyPr>
          <a:lstStyle/>
          <a:p>
            <a:pPr defTabSz="457200"/>
            <a:r>
              <a:rPr lang="en-US" dirty="0">
                <a:solidFill>
                  <a:prstClr val="black"/>
                </a:solidFill>
                <a:latin typeface="Times"/>
                <a:cs typeface="Times"/>
              </a:rPr>
              <a:t>ATAGACGACTTTGA</a:t>
            </a:r>
          </a:p>
        </p:txBody>
      </p:sp>
      <p:sp>
        <p:nvSpPr>
          <p:cNvPr id="16" name="TextBox 15"/>
          <p:cNvSpPr txBox="1"/>
          <p:nvPr/>
        </p:nvSpPr>
        <p:spPr>
          <a:xfrm>
            <a:off x="4724400" y="3124200"/>
            <a:ext cx="2249334" cy="369332"/>
          </a:xfrm>
          <a:prstGeom prst="rect">
            <a:avLst/>
          </a:prstGeom>
          <a:noFill/>
        </p:spPr>
        <p:txBody>
          <a:bodyPr wrap="none" rtlCol="0">
            <a:spAutoFit/>
          </a:bodyPr>
          <a:lstStyle/>
          <a:p>
            <a:pPr defTabSz="457200"/>
            <a:r>
              <a:rPr lang="en-US" dirty="0">
                <a:solidFill>
                  <a:prstClr val="black"/>
                </a:solidFill>
                <a:latin typeface="Times"/>
                <a:cs typeface="Times"/>
              </a:rPr>
              <a:t>AGACGACTTTGAC</a:t>
            </a:r>
          </a:p>
        </p:txBody>
      </p:sp>
      <p:sp>
        <p:nvSpPr>
          <p:cNvPr id="17" name="TextBox 16"/>
          <p:cNvSpPr txBox="1"/>
          <p:nvPr/>
        </p:nvSpPr>
        <p:spPr>
          <a:xfrm>
            <a:off x="7818600" y="1905000"/>
            <a:ext cx="2392201" cy="369332"/>
          </a:xfrm>
          <a:prstGeom prst="rect">
            <a:avLst/>
          </a:prstGeom>
          <a:noFill/>
        </p:spPr>
        <p:txBody>
          <a:bodyPr wrap="none" rtlCol="0">
            <a:spAutoFit/>
          </a:bodyPr>
          <a:lstStyle/>
          <a:p>
            <a:pPr defTabSz="457200"/>
            <a:r>
              <a:rPr lang="en-US" dirty="0">
                <a:solidFill>
                  <a:prstClr val="black"/>
                </a:solidFill>
                <a:latin typeface="Times"/>
                <a:cs typeface="Times"/>
              </a:rPr>
              <a:t>A</a:t>
            </a:r>
            <a:r>
              <a:rPr lang="en-US" b="1" dirty="0">
                <a:solidFill>
                  <a:prstClr val="black"/>
                </a:solidFill>
                <a:latin typeface="Times"/>
                <a:cs typeface="Times"/>
              </a:rPr>
              <a:t>T</a:t>
            </a:r>
            <a:r>
              <a:rPr lang="en-US" dirty="0">
                <a:solidFill>
                  <a:prstClr val="black"/>
                </a:solidFill>
                <a:latin typeface="Times"/>
                <a:cs typeface="Times"/>
              </a:rPr>
              <a:t>GAGCCGTAGCTA</a:t>
            </a:r>
          </a:p>
        </p:txBody>
      </p:sp>
      <p:sp>
        <p:nvSpPr>
          <p:cNvPr id="18" name="TextBox 17"/>
          <p:cNvSpPr txBox="1"/>
          <p:nvPr/>
        </p:nvSpPr>
        <p:spPr>
          <a:xfrm>
            <a:off x="6762227" y="1662444"/>
            <a:ext cx="1910274" cy="369332"/>
          </a:xfrm>
          <a:prstGeom prst="rect">
            <a:avLst/>
          </a:prstGeom>
          <a:noFill/>
        </p:spPr>
        <p:txBody>
          <a:bodyPr wrap="none" rtlCol="0">
            <a:spAutoFit/>
          </a:bodyPr>
          <a:lstStyle/>
          <a:p>
            <a:pPr defTabSz="457200"/>
            <a:r>
              <a:rPr lang="en-US" dirty="0">
                <a:solidFill>
                  <a:prstClr val="black"/>
                </a:solidFill>
                <a:latin typeface="Times"/>
                <a:cs typeface="Times"/>
              </a:rPr>
              <a:t>GGGATGTA</a:t>
            </a:r>
            <a:r>
              <a:rPr lang="en-US" b="1" dirty="0">
                <a:solidFill>
                  <a:prstClr val="black"/>
                </a:solidFill>
                <a:latin typeface="Times"/>
                <a:cs typeface="Times"/>
              </a:rPr>
              <a:t>T</a:t>
            </a:r>
            <a:r>
              <a:rPr lang="en-US" dirty="0">
                <a:solidFill>
                  <a:prstClr val="black"/>
                </a:solidFill>
                <a:latin typeface="Times"/>
                <a:cs typeface="Times"/>
              </a:rPr>
              <a:t>GA</a:t>
            </a:r>
          </a:p>
        </p:txBody>
      </p:sp>
      <p:sp>
        <p:nvSpPr>
          <p:cNvPr id="19" name="TextBox 18"/>
          <p:cNvSpPr txBox="1"/>
          <p:nvPr/>
        </p:nvSpPr>
        <p:spPr>
          <a:xfrm>
            <a:off x="3729762" y="1371600"/>
            <a:ext cx="2518638" cy="369332"/>
          </a:xfrm>
          <a:prstGeom prst="rect">
            <a:avLst/>
          </a:prstGeom>
          <a:noFill/>
        </p:spPr>
        <p:txBody>
          <a:bodyPr wrap="none" rtlCol="0">
            <a:spAutoFit/>
          </a:bodyPr>
          <a:lstStyle/>
          <a:p>
            <a:pPr defTabSz="457200"/>
            <a:r>
              <a:rPr lang="en-US" dirty="0">
                <a:solidFill>
                  <a:prstClr val="black"/>
                </a:solidFill>
                <a:latin typeface="Times"/>
                <a:cs typeface="Times"/>
              </a:rPr>
              <a:t>TAGACATAGACGACT</a:t>
            </a:r>
          </a:p>
        </p:txBody>
      </p:sp>
      <p:sp>
        <p:nvSpPr>
          <p:cNvPr id="20" name="TextBox 19"/>
          <p:cNvSpPr txBox="1"/>
          <p:nvPr/>
        </p:nvSpPr>
        <p:spPr>
          <a:xfrm>
            <a:off x="6782228" y="2591159"/>
            <a:ext cx="2095445" cy="369332"/>
          </a:xfrm>
          <a:prstGeom prst="rect">
            <a:avLst/>
          </a:prstGeom>
          <a:noFill/>
        </p:spPr>
        <p:txBody>
          <a:bodyPr wrap="none" rtlCol="0">
            <a:spAutoFit/>
          </a:bodyPr>
          <a:lstStyle/>
          <a:p>
            <a:pPr defTabSz="457200"/>
            <a:r>
              <a:rPr lang="en-US" dirty="0">
                <a:solidFill>
                  <a:prstClr val="black"/>
                </a:solidFill>
                <a:latin typeface="Times"/>
                <a:cs typeface="Times"/>
              </a:rPr>
              <a:t>GGGATGTA</a:t>
            </a:r>
            <a:r>
              <a:rPr lang="en-US" b="1" dirty="0">
                <a:solidFill>
                  <a:prstClr val="black"/>
                </a:solidFill>
                <a:latin typeface="Times"/>
                <a:cs typeface="Times"/>
              </a:rPr>
              <a:t>T</a:t>
            </a:r>
            <a:r>
              <a:rPr lang="en-US" dirty="0">
                <a:solidFill>
                  <a:prstClr val="black"/>
                </a:solidFill>
                <a:latin typeface="Times"/>
                <a:cs typeface="Times"/>
              </a:rPr>
              <a:t>GAG</a:t>
            </a:r>
          </a:p>
        </p:txBody>
      </p:sp>
      <p:sp>
        <p:nvSpPr>
          <p:cNvPr id="21" name="TextBox 20"/>
          <p:cNvSpPr txBox="1"/>
          <p:nvPr/>
        </p:nvSpPr>
        <p:spPr>
          <a:xfrm>
            <a:off x="8001000" y="2362559"/>
            <a:ext cx="2199716" cy="369332"/>
          </a:xfrm>
          <a:prstGeom prst="rect">
            <a:avLst/>
          </a:prstGeom>
          <a:noFill/>
        </p:spPr>
        <p:txBody>
          <a:bodyPr wrap="none" rtlCol="0">
            <a:spAutoFit/>
          </a:bodyPr>
          <a:lstStyle/>
          <a:p>
            <a:pPr defTabSz="457200"/>
            <a:r>
              <a:rPr lang="en-US" b="1" dirty="0">
                <a:solidFill>
                  <a:prstClr val="black"/>
                </a:solidFill>
                <a:latin typeface="Times"/>
                <a:cs typeface="Times"/>
              </a:rPr>
              <a:t>T</a:t>
            </a:r>
            <a:r>
              <a:rPr lang="en-US" dirty="0">
                <a:solidFill>
                  <a:prstClr val="black"/>
                </a:solidFill>
                <a:latin typeface="Times"/>
                <a:cs typeface="Times"/>
              </a:rPr>
              <a:t>GAGCCGTAGCTA</a:t>
            </a:r>
          </a:p>
        </p:txBody>
      </p:sp>
      <p:sp>
        <p:nvSpPr>
          <p:cNvPr id="2" name="Rectangle 1"/>
          <p:cNvSpPr/>
          <p:nvPr/>
        </p:nvSpPr>
        <p:spPr>
          <a:xfrm>
            <a:off x="7532955" y="2141750"/>
            <a:ext cx="2058714" cy="369332"/>
          </a:xfrm>
          <a:prstGeom prst="rect">
            <a:avLst/>
          </a:prstGeom>
        </p:spPr>
        <p:txBody>
          <a:bodyPr wrap="none">
            <a:spAutoFit/>
          </a:bodyPr>
          <a:lstStyle/>
          <a:p>
            <a:pPr defTabSz="457200"/>
            <a:r>
              <a:rPr lang="en-US" dirty="0">
                <a:solidFill>
                  <a:prstClr val="black"/>
                </a:solidFill>
                <a:latin typeface="Times"/>
                <a:cs typeface="Times"/>
              </a:rPr>
              <a:t>GTA</a:t>
            </a:r>
            <a:r>
              <a:rPr lang="en-US" b="1" dirty="0">
                <a:solidFill>
                  <a:srgbClr val="FF0000"/>
                </a:solidFill>
                <a:latin typeface="Times"/>
                <a:cs typeface="Times"/>
              </a:rPr>
              <a:t>C</a:t>
            </a:r>
            <a:r>
              <a:rPr lang="en-US" dirty="0">
                <a:solidFill>
                  <a:prstClr val="black"/>
                </a:solidFill>
                <a:latin typeface="Times"/>
                <a:cs typeface="Times"/>
              </a:rPr>
              <a:t>GAGCCGTA</a:t>
            </a:r>
            <a:endParaRPr lang="en-US" dirty="0">
              <a:solidFill>
                <a:prstClr val="black"/>
              </a:solidFill>
              <a:latin typeface="Calibri"/>
            </a:endParaRPr>
          </a:p>
        </p:txBody>
      </p:sp>
      <p:sp>
        <p:nvSpPr>
          <p:cNvPr id="22" name="TextBox 21"/>
          <p:cNvSpPr txBox="1"/>
          <p:nvPr/>
        </p:nvSpPr>
        <p:spPr>
          <a:xfrm>
            <a:off x="6796002" y="2835353"/>
            <a:ext cx="2108269" cy="369332"/>
          </a:xfrm>
          <a:prstGeom prst="rect">
            <a:avLst/>
          </a:prstGeom>
          <a:noFill/>
        </p:spPr>
        <p:txBody>
          <a:bodyPr wrap="none" rtlCol="0">
            <a:spAutoFit/>
          </a:bodyPr>
          <a:lstStyle/>
          <a:p>
            <a:pPr defTabSz="457200"/>
            <a:r>
              <a:rPr lang="en-US" dirty="0">
                <a:solidFill>
                  <a:prstClr val="black"/>
                </a:solidFill>
                <a:latin typeface="Times"/>
                <a:cs typeface="Times"/>
              </a:rPr>
              <a:t>GGGATGTA</a:t>
            </a:r>
            <a:r>
              <a:rPr lang="en-US" b="1" dirty="0">
                <a:solidFill>
                  <a:srgbClr val="FF0000"/>
                </a:solidFill>
                <a:latin typeface="Times"/>
                <a:cs typeface="Times"/>
              </a:rPr>
              <a:t>C</a:t>
            </a:r>
            <a:r>
              <a:rPr lang="en-US" dirty="0">
                <a:solidFill>
                  <a:prstClr val="black"/>
                </a:solidFill>
                <a:latin typeface="Times"/>
                <a:cs typeface="Times"/>
              </a:rPr>
              <a:t>GAG</a:t>
            </a:r>
          </a:p>
        </p:txBody>
      </p:sp>
      <p:sp>
        <p:nvSpPr>
          <p:cNvPr id="6" name="Rectangle 5"/>
          <p:cNvSpPr/>
          <p:nvPr/>
        </p:nvSpPr>
        <p:spPr>
          <a:xfrm>
            <a:off x="7740450" y="3074743"/>
            <a:ext cx="1892014" cy="369332"/>
          </a:xfrm>
          <a:prstGeom prst="rect">
            <a:avLst/>
          </a:prstGeom>
        </p:spPr>
        <p:txBody>
          <a:bodyPr wrap="none">
            <a:spAutoFit/>
          </a:bodyPr>
          <a:lstStyle/>
          <a:p>
            <a:pPr defTabSz="457200"/>
            <a:r>
              <a:rPr lang="en-US" dirty="0">
                <a:solidFill>
                  <a:srgbClr val="000000"/>
                </a:solidFill>
                <a:latin typeface="Times"/>
                <a:cs typeface="Times"/>
              </a:rPr>
              <a:t>TA</a:t>
            </a:r>
            <a:r>
              <a:rPr lang="en-US" b="1" dirty="0">
                <a:solidFill>
                  <a:srgbClr val="FF0000"/>
                </a:solidFill>
                <a:latin typeface="Times"/>
                <a:cs typeface="Times"/>
              </a:rPr>
              <a:t>C</a:t>
            </a:r>
            <a:r>
              <a:rPr lang="en-US" dirty="0">
                <a:solidFill>
                  <a:srgbClr val="000000"/>
                </a:solidFill>
                <a:latin typeface="Times"/>
                <a:cs typeface="Times"/>
              </a:rPr>
              <a:t>GAGCCGTA</a:t>
            </a:r>
            <a:endParaRPr lang="en-US" dirty="0">
              <a:solidFill>
                <a:srgbClr val="000000"/>
              </a:solidFill>
              <a:latin typeface="Calibri"/>
            </a:endParaRPr>
          </a:p>
        </p:txBody>
      </p:sp>
      <p:sp>
        <p:nvSpPr>
          <p:cNvPr id="9" name="Rectangle 8"/>
          <p:cNvSpPr/>
          <p:nvPr/>
        </p:nvSpPr>
        <p:spPr>
          <a:xfrm>
            <a:off x="7452445" y="3307144"/>
            <a:ext cx="2199716" cy="369332"/>
          </a:xfrm>
          <a:prstGeom prst="rect">
            <a:avLst/>
          </a:prstGeom>
        </p:spPr>
        <p:txBody>
          <a:bodyPr wrap="none">
            <a:spAutoFit/>
          </a:bodyPr>
          <a:lstStyle/>
          <a:p>
            <a:pPr defTabSz="457200"/>
            <a:r>
              <a:rPr lang="en-US" dirty="0">
                <a:solidFill>
                  <a:srgbClr val="000000"/>
                </a:solidFill>
                <a:latin typeface="Times"/>
                <a:cs typeface="Times"/>
              </a:rPr>
              <a:t>TGTA</a:t>
            </a:r>
            <a:r>
              <a:rPr lang="en-US" b="1" dirty="0">
                <a:solidFill>
                  <a:srgbClr val="FF0000"/>
                </a:solidFill>
                <a:latin typeface="Times"/>
                <a:cs typeface="Times"/>
              </a:rPr>
              <a:t>C</a:t>
            </a:r>
            <a:r>
              <a:rPr lang="en-US" dirty="0">
                <a:solidFill>
                  <a:srgbClr val="000000"/>
                </a:solidFill>
                <a:latin typeface="Times"/>
                <a:cs typeface="Times"/>
              </a:rPr>
              <a:t>GAGCCGTA</a:t>
            </a:r>
            <a:endParaRPr lang="en-US" dirty="0">
              <a:solidFill>
                <a:srgbClr val="000000"/>
              </a:solidFill>
              <a:latin typeface="Calibri"/>
            </a:endParaRPr>
          </a:p>
        </p:txBody>
      </p:sp>
      <p:grpSp>
        <p:nvGrpSpPr>
          <p:cNvPr id="24" name="Group 23"/>
          <p:cNvGrpSpPr/>
          <p:nvPr/>
        </p:nvGrpSpPr>
        <p:grpSpPr>
          <a:xfrm>
            <a:off x="7647645" y="3676477"/>
            <a:ext cx="1354608" cy="1653591"/>
            <a:chOff x="6123645" y="3676476"/>
            <a:chExt cx="1354608" cy="1653591"/>
          </a:xfrm>
        </p:grpSpPr>
        <p:sp>
          <p:nvSpPr>
            <p:cNvPr id="4" name="TextBox 3"/>
            <p:cNvSpPr txBox="1"/>
            <p:nvPr/>
          </p:nvSpPr>
          <p:spPr>
            <a:xfrm>
              <a:off x="6123645" y="4314404"/>
              <a:ext cx="1354608" cy="1015663"/>
            </a:xfrm>
            <a:prstGeom prst="rect">
              <a:avLst/>
            </a:prstGeom>
            <a:noFill/>
          </p:spPr>
          <p:txBody>
            <a:bodyPr wrap="none" rtlCol="0">
              <a:spAutoFit/>
            </a:bodyPr>
            <a:lstStyle/>
            <a:p>
              <a:pPr algn="ctr" defTabSz="457200"/>
              <a:r>
                <a:rPr lang="en-US" sz="4000" b="1" dirty="0">
                  <a:solidFill>
                    <a:srgbClr val="FF0000"/>
                  </a:solidFill>
                  <a:latin typeface="Calibri"/>
                </a:rPr>
                <a:t>C -&gt; T</a:t>
              </a:r>
            </a:p>
            <a:p>
              <a:pPr algn="ctr" defTabSz="457200"/>
              <a:r>
                <a:rPr lang="en-US" sz="2000" b="1" dirty="0">
                  <a:solidFill>
                    <a:prstClr val="black"/>
                  </a:solidFill>
                  <a:latin typeface="Calibri"/>
                </a:rPr>
                <a:t>(5 C / 5 T)</a:t>
              </a:r>
            </a:p>
          </p:txBody>
        </p:sp>
        <p:cxnSp>
          <p:nvCxnSpPr>
            <p:cNvPr id="23" name="Straight Arrow Connector 22"/>
            <p:cNvCxnSpPr/>
            <p:nvPr/>
          </p:nvCxnSpPr>
          <p:spPr>
            <a:xfrm flipH="1" flipV="1">
              <a:off x="6712985" y="3676476"/>
              <a:ext cx="13957" cy="775729"/>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grpSp>
      <p:cxnSp>
        <p:nvCxnSpPr>
          <p:cNvPr id="25" name="Straight Connector 24"/>
          <p:cNvCxnSpPr/>
          <p:nvPr/>
        </p:nvCxnSpPr>
        <p:spPr>
          <a:xfrm flipV="1">
            <a:off x="1524000" y="609669"/>
            <a:ext cx="9144000" cy="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26" name="TextBox 25"/>
          <p:cNvSpPr txBox="1"/>
          <p:nvPr/>
        </p:nvSpPr>
        <p:spPr>
          <a:xfrm>
            <a:off x="2554134" y="177168"/>
            <a:ext cx="8839200" cy="400110"/>
          </a:xfrm>
          <a:prstGeom prst="rect">
            <a:avLst/>
          </a:prstGeom>
          <a:noFill/>
        </p:spPr>
        <p:txBody>
          <a:bodyPr wrap="square" rtlCol="0">
            <a:spAutoFit/>
          </a:bodyPr>
          <a:lstStyle/>
          <a:p>
            <a:pPr defTabSz="457200"/>
            <a:r>
              <a:rPr lang="en-US" sz="2000" b="1" dirty="0">
                <a:solidFill>
                  <a:prstClr val="black"/>
                </a:solidFill>
                <a:latin typeface="Calibri"/>
                <a:cs typeface="Calibri"/>
              </a:rPr>
              <a:t>NGS allows us to sample the sequence position many times over</a:t>
            </a:r>
            <a:endParaRPr lang="en-US" sz="2000" dirty="0">
              <a:solidFill>
                <a:prstClr val="black"/>
              </a:solidFill>
              <a:latin typeface="Calibri"/>
              <a:cs typeface="Calibri"/>
            </a:endParaRPr>
          </a:p>
        </p:txBody>
      </p:sp>
      <p:sp>
        <p:nvSpPr>
          <p:cNvPr id="3" name="TextBox 2"/>
          <p:cNvSpPr txBox="1"/>
          <p:nvPr/>
        </p:nvSpPr>
        <p:spPr>
          <a:xfrm>
            <a:off x="444137" y="3843867"/>
            <a:ext cx="7374463" cy="2677656"/>
          </a:xfrm>
          <a:prstGeom prst="rect">
            <a:avLst/>
          </a:prstGeom>
          <a:noFill/>
        </p:spPr>
        <p:txBody>
          <a:bodyPr wrap="square" rtlCol="0">
            <a:spAutoFit/>
          </a:bodyPr>
          <a:lstStyle/>
          <a:p>
            <a:pPr defTabSz="457200"/>
            <a:r>
              <a:rPr lang="en-US" sz="2800" b="1" dirty="0">
                <a:solidFill>
                  <a:prstClr val="black"/>
                </a:solidFill>
                <a:latin typeface="Calibri"/>
              </a:rPr>
              <a:t>Challenges:</a:t>
            </a:r>
          </a:p>
          <a:p>
            <a:pPr marL="457200" indent="-457200" defTabSz="457200">
              <a:buFont typeface="Arial"/>
              <a:buChar char="•"/>
            </a:pPr>
            <a:r>
              <a:rPr lang="en-US" sz="2800" dirty="0">
                <a:solidFill>
                  <a:prstClr val="black"/>
                </a:solidFill>
                <a:latin typeface="Calibri"/>
              </a:rPr>
              <a:t>Mapping short reads</a:t>
            </a:r>
          </a:p>
          <a:p>
            <a:pPr marL="457200" indent="-457200" defTabSz="457200">
              <a:buFont typeface="Arial"/>
              <a:buChar char="•"/>
            </a:pPr>
            <a:r>
              <a:rPr lang="en-US" sz="2800" dirty="0">
                <a:solidFill>
                  <a:prstClr val="black"/>
                </a:solidFill>
                <a:latin typeface="Calibri"/>
              </a:rPr>
              <a:t>Variable coverage</a:t>
            </a:r>
          </a:p>
          <a:p>
            <a:pPr marL="457200" indent="-457200" defTabSz="457200">
              <a:buFont typeface="Arial"/>
              <a:buChar char="•"/>
            </a:pPr>
            <a:r>
              <a:rPr lang="en-US" sz="2800" dirty="0">
                <a:solidFill>
                  <a:prstClr val="black"/>
                </a:solidFill>
                <a:latin typeface="Calibri"/>
              </a:rPr>
              <a:t>Base-calling quality</a:t>
            </a:r>
          </a:p>
          <a:p>
            <a:pPr marL="457200" indent="-457200" defTabSz="457200">
              <a:buFont typeface="Arial"/>
              <a:buChar char="•"/>
            </a:pPr>
            <a:r>
              <a:rPr lang="en-US" sz="2800" b="1" dirty="0">
                <a:solidFill>
                  <a:prstClr val="black"/>
                </a:solidFill>
                <a:latin typeface="Calibri"/>
              </a:rPr>
              <a:t>Tend to be worse for insertions and deletions compared to SNPs</a:t>
            </a:r>
          </a:p>
        </p:txBody>
      </p:sp>
      <p:sp>
        <p:nvSpPr>
          <p:cNvPr id="27" name="Rectangle 26">
            <a:extLst>
              <a:ext uri="{FF2B5EF4-FFF2-40B4-BE49-F238E27FC236}">
                <a16:creationId xmlns:a16="http://schemas.microsoft.com/office/drawing/2014/main" id="{636148D1-F43A-ED40-8BCB-A8B33DCC7F78}"/>
              </a:ext>
            </a:extLst>
          </p:cNvPr>
          <p:cNvSpPr/>
          <p:nvPr/>
        </p:nvSpPr>
        <p:spPr>
          <a:xfrm>
            <a:off x="0" y="3609"/>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64198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buNone/>
              <a:defRPr/>
            </a:pPr>
            <a:endParaRPr lang="en-US" sz="2400" dirty="0">
              <a:latin typeface="Helvetica" charset="0"/>
            </a:endParaRPr>
          </a:p>
          <a:p>
            <a:endParaRPr lang="en-US" sz="2400" dirty="0"/>
          </a:p>
        </p:txBody>
      </p:sp>
      <p:graphicFrame>
        <p:nvGraphicFramePr>
          <p:cNvPr id="4" name="Table 3"/>
          <p:cNvGraphicFramePr>
            <a:graphicFrameLocks noGrp="1"/>
          </p:cNvGraphicFramePr>
          <p:nvPr>
            <p:extLst/>
          </p:nvPr>
        </p:nvGraphicFramePr>
        <p:xfrm>
          <a:off x="1981200" y="1397001"/>
          <a:ext cx="8229600" cy="4208175"/>
        </p:xfrm>
        <a:graphic>
          <a:graphicData uri="http://schemas.openxmlformats.org/drawingml/2006/table">
            <a:tbl>
              <a:tblPr firstRow="1" bandRow="1">
                <a:tableStyleId>{5C22544A-7EE6-4342-B048-85BDC9FD1C3A}</a:tableStyleId>
              </a:tblPr>
              <a:tblGrid>
                <a:gridCol w="1941997">
                  <a:extLst>
                    <a:ext uri="{9D8B030D-6E8A-4147-A177-3AD203B41FA5}">
                      <a16:colId xmlns:a16="http://schemas.microsoft.com/office/drawing/2014/main" val="20000"/>
                    </a:ext>
                  </a:extLst>
                </a:gridCol>
                <a:gridCol w="2799064">
                  <a:extLst>
                    <a:ext uri="{9D8B030D-6E8A-4147-A177-3AD203B41FA5}">
                      <a16:colId xmlns:a16="http://schemas.microsoft.com/office/drawing/2014/main" val="20001"/>
                    </a:ext>
                  </a:extLst>
                </a:gridCol>
                <a:gridCol w="1975810">
                  <a:extLst>
                    <a:ext uri="{9D8B030D-6E8A-4147-A177-3AD203B41FA5}">
                      <a16:colId xmlns:a16="http://schemas.microsoft.com/office/drawing/2014/main" val="20002"/>
                    </a:ext>
                  </a:extLst>
                </a:gridCol>
                <a:gridCol w="1512729">
                  <a:extLst>
                    <a:ext uri="{9D8B030D-6E8A-4147-A177-3AD203B41FA5}">
                      <a16:colId xmlns:a16="http://schemas.microsoft.com/office/drawing/2014/main" val="20003"/>
                    </a:ext>
                  </a:extLst>
                </a:gridCol>
              </a:tblGrid>
              <a:tr h="683622">
                <a:tc>
                  <a:txBody>
                    <a:bodyPr/>
                    <a:lstStyle/>
                    <a:p>
                      <a:pPr algn="ctr"/>
                      <a:r>
                        <a:rPr lang="en-US" sz="2000" dirty="0"/>
                        <a:t>Technology</a:t>
                      </a:r>
                    </a:p>
                  </a:txBody>
                  <a:tcPr anchor="ctr"/>
                </a:tc>
                <a:tc>
                  <a:txBody>
                    <a:bodyPr/>
                    <a:lstStyle/>
                    <a:p>
                      <a:pPr algn="ctr"/>
                      <a:r>
                        <a:rPr lang="en-US" sz="2000" dirty="0"/>
                        <a:t>Percent</a:t>
                      </a:r>
                      <a:r>
                        <a:rPr lang="en-US" sz="2000" baseline="0" dirty="0"/>
                        <a:t> of Genome Sequenced</a:t>
                      </a:r>
                      <a:endParaRPr lang="en-US" sz="2000" dirty="0"/>
                    </a:p>
                  </a:txBody>
                  <a:tcPr anchor="ctr"/>
                </a:tc>
                <a:tc>
                  <a:txBody>
                    <a:bodyPr/>
                    <a:lstStyle/>
                    <a:p>
                      <a:pPr algn="ctr"/>
                      <a:r>
                        <a:rPr lang="en-US" sz="2000" dirty="0"/>
                        <a:t>Cost</a:t>
                      </a:r>
                    </a:p>
                  </a:txBody>
                  <a:tcPr anchor="ctr"/>
                </a:tc>
                <a:tc>
                  <a:txBody>
                    <a:bodyPr/>
                    <a:lstStyle/>
                    <a:p>
                      <a:pPr algn="ctr"/>
                      <a:r>
                        <a:rPr lang="en-US" sz="2000" dirty="0"/>
                        <a:t>Depth of Coverage</a:t>
                      </a:r>
                    </a:p>
                  </a:txBody>
                  <a:tcPr anchor="ctr"/>
                </a:tc>
                <a:extLst>
                  <a:ext uri="{0D108BD9-81ED-4DB2-BD59-A6C34878D82A}">
                    <a16:rowId xmlns:a16="http://schemas.microsoft.com/office/drawing/2014/main" val="10000"/>
                  </a:ext>
                </a:extLst>
              </a:tr>
              <a:tr h="1147237">
                <a:tc>
                  <a:txBody>
                    <a:bodyPr/>
                    <a:lstStyle/>
                    <a:p>
                      <a:pPr algn="ctr"/>
                      <a:r>
                        <a:rPr lang="en-US" sz="2000" dirty="0"/>
                        <a:t>Whole Genome Sequencing</a:t>
                      </a:r>
                    </a:p>
                  </a:txBody>
                  <a:tcPr anchor="ctr"/>
                </a:tc>
                <a:tc>
                  <a:txBody>
                    <a:bodyPr/>
                    <a:lstStyle/>
                    <a:p>
                      <a:pPr algn="ctr"/>
                      <a:r>
                        <a:rPr lang="en-US" sz="2000" dirty="0"/>
                        <a:t>&gt;95%</a:t>
                      </a:r>
                    </a:p>
                  </a:txBody>
                  <a:tcPr anchor="ctr"/>
                </a:tc>
                <a:tc rowSpan="3">
                  <a:txBody>
                    <a:bodyPr/>
                    <a:lstStyle/>
                    <a:p>
                      <a:pPr algn="ctr"/>
                      <a:endParaRPr lang="en-US" sz="2000" dirty="0"/>
                    </a:p>
                  </a:txBody>
                  <a:tcPr anchor="ctr"/>
                </a:tc>
                <a:tc rowSpan="3">
                  <a:txBody>
                    <a:bodyPr/>
                    <a:lstStyle/>
                    <a:p>
                      <a:pPr algn="ctr"/>
                      <a:endParaRPr lang="en-US" sz="2000" dirty="0"/>
                    </a:p>
                  </a:txBody>
                  <a:tcPr anchor="ctr"/>
                </a:tc>
                <a:extLst>
                  <a:ext uri="{0D108BD9-81ED-4DB2-BD59-A6C34878D82A}">
                    <a16:rowId xmlns:a16="http://schemas.microsoft.com/office/drawing/2014/main" val="10001"/>
                  </a:ext>
                </a:extLst>
              </a:tr>
              <a:tr h="1179949">
                <a:tc>
                  <a:txBody>
                    <a:bodyPr/>
                    <a:lstStyle/>
                    <a:p>
                      <a:pPr algn="ctr"/>
                      <a:r>
                        <a:rPr lang="en-US" sz="2000" dirty="0"/>
                        <a:t>Whole </a:t>
                      </a:r>
                      <a:r>
                        <a:rPr lang="en-US" sz="2000" dirty="0" err="1"/>
                        <a:t>Exome</a:t>
                      </a:r>
                      <a:r>
                        <a:rPr lang="en-US" sz="2000" dirty="0"/>
                        <a:t> Sequencing</a:t>
                      </a:r>
                    </a:p>
                  </a:txBody>
                  <a:tcPr anchor="ctr"/>
                </a:tc>
                <a:tc>
                  <a:txBody>
                    <a:bodyPr/>
                    <a:lstStyle/>
                    <a:p>
                      <a:pPr algn="ctr"/>
                      <a:r>
                        <a:rPr lang="en-US" sz="2000" dirty="0"/>
                        <a:t>~1.5%</a:t>
                      </a:r>
                    </a:p>
                    <a:p>
                      <a:pPr algn="ctr"/>
                      <a:r>
                        <a:rPr lang="en-US" sz="2000" dirty="0"/>
                        <a:t>(protein-coding</a:t>
                      </a:r>
                      <a:r>
                        <a:rPr lang="en-US" sz="2000" baseline="0" dirty="0"/>
                        <a:t> regions)</a:t>
                      </a:r>
                      <a:endParaRPr lang="en-US" sz="2000" dirty="0"/>
                    </a:p>
                  </a:txBody>
                  <a:tcPr anchor="ctr"/>
                </a:tc>
                <a:tc vMerge="1">
                  <a:txBody>
                    <a:bodyPr/>
                    <a:lstStyle/>
                    <a:p>
                      <a:pPr algn="ctr"/>
                      <a:endParaRPr lang="en-US" dirty="0"/>
                    </a:p>
                  </a:txBody>
                  <a:tcPr anchor="ctr"/>
                </a:tc>
                <a:tc vMerge="1">
                  <a:txBody>
                    <a:bodyPr/>
                    <a:lstStyle/>
                    <a:p>
                      <a:pPr algn="ctr"/>
                      <a:endParaRPr lang="en-US" dirty="0"/>
                    </a:p>
                  </a:txBody>
                  <a:tcPr anchor="ctr"/>
                </a:tc>
                <a:extLst>
                  <a:ext uri="{0D108BD9-81ED-4DB2-BD59-A6C34878D82A}">
                    <a16:rowId xmlns:a16="http://schemas.microsoft.com/office/drawing/2014/main" val="10002"/>
                  </a:ext>
                </a:extLst>
              </a:tr>
              <a:tr h="1179949">
                <a:tc>
                  <a:txBody>
                    <a:bodyPr/>
                    <a:lstStyle/>
                    <a:p>
                      <a:pPr algn="ctr"/>
                      <a:r>
                        <a:rPr lang="en-US" sz="2000" b="1" dirty="0"/>
                        <a:t>Targeted Sequencing</a:t>
                      </a:r>
                    </a:p>
                  </a:txBody>
                  <a:tcPr anchor="ctr"/>
                </a:tc>
                <a:tc>
                  <a:txBody>
                    <a:bodyPr/>
                    <a:lstStyle/>
                    <a:p>
                      <a:pPr algn="ctr"/>
                      <a:r>
                        <a:rPr lang="en-US" sz="2000" dirty="0"/>
                        <a:t>0.005%</a:t>
                      </a:r>
                      <a:r>
                        <a:rPr lang="en-US" sz="2000" baseline="0" dirty="0"/>
                        <a:t> - 0.1%</a:t>
                      </a:r>
                      <a:endParaRPr lang="en-US" sz="2000" dirty="0"/>
                    </a:p>
                    <a:p>
                      <a:pPr algn="ctr"/>
                      <a:r>
                        <a:rPr lang="en-US" sz="2000" dirty="0"/>
                        <a:t>(100s – 1000s of</a:t>
                      </a:r>
                      <a:r>
                        <a:rPr lang="en-US" sz="2000" baseline="0" dirty="0"/>
                        <a:t> genes)</a:t>
                      </a:r>
                      <a:endParaRPr lang="en-US" sz="2000" dirty="0"/>
                    </a:p>
                  </a:txBody>
                  <a:tcPr anchor="ctr"/>
                </a:tc>
                <a:tc vMerge="1">
                  <a:txBody>
                    <a:bodyPr/>
                    <a:lstStyle/>
                    <a:p>
                      <a:pPr algn="ctr"/>
                      <a:endParaRPr lang="en-US" dirty="0"/>
                    </a:p>
                  </a:txBody>
                  <a:tcPr anchor="ctr"/>
                </a:tc>
                <a:tc vMerge="1">
                  <a:txBody>
                    <a:bodyPr/>
                    <a:lstStyle/>
                    <a:p>
                      <a:pPr algn="ctr"/>
                      <a:endParaRPr lang="en-US" dirty="0"/>
                    </a:p>
                  </a:txBody>
                  <a:tcPr anchor="ctr"/>
                </a:tc>
                <a:extLst>
                  <a:ext uri="{0D108BD9-81ED-4DB2-BD59-A6C34878D82A}">
                    <a16:rowId xmlns:a16="http://schemas.microsoft.com/office/drawing/2014/main" val="10003"/>
                  </a:ext>
                </a:extLst>
              </a:tr>
            </a:tbl>
          </a:graphicData>
        </a:graphic>
      </p:graphicFrame>
      <p:sp>
        <p:nvSpPr>
          <p:cNvPr id="6" name="Isosceles Triangle 5"/>
          <p:cNvSpPr/>
          <p:nvPr/>
        </p:nvSpPr>
        <p:spPr>
          <a:xfrm>
            <a:off x="9097938" y="2445717"/>
            <a:ext cx="776211" cy="282198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Isosceles Triangle 7"/>
          <p:cNvSpPr/>
          <p:nvPr/>
        </p:nvSpPr>
        <p:spPr>
          <a:xfrm rot="10800000">
            <a:off x="7368615" y="2445717"/>
            <a:ext cx="776211" cy="2821981"/>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cxnSp>
        <p:nvCxnSpPr>
          <p:cNvPr id="11" name="Straight Connector 10"/>
          <p:cNvCxnSpPr/>
          <p:nvPr/>
        </p:nvCxnSpPr>
        <p:spPr>
          <a:xfrm flipV="1">
            <a:off x="1524000" y="609669"/>
            <a:ext cx="9144000" cy="1"/>
          </a:xfrm>
          <a:prstGeom prst="line">
            <a:avLst/>
          </a:prstGeom>
          <a:ln w="12700" cmpd="sng">
            <a:solidFill>
              <a:schemeClr val="accent6"/>
            </a:solidFill>
          </a:ln>
          <a:effectLst/>
        </p:spPr>
        <p:style>
          <a:lnRef idx="2">
            <a:schemeClr val="accent1"/>
          </a:lnRef>
          <a:fillRef idx="0">
            <a:schemeClr val="accent1"/>
          </a:fillRef>
          <a:effectRef idx="1">
            <a:schemeClr val="accent1"/>
          </a:effectRef>
          <a:fontRef idx="minor">
            <a:schemeClr val="tx1"/>
          </a:fontRef>
        </p:style>
      </p:cxnSp>
      <p:sp>
        <p:nvSpPr>
          <p:cNvPr id="12" name="Title 1"/>
          <p:cNvSpPr txBox="1">
            <a:spLocks/>
          </p:cNvSpPr>
          <p:nvPr/>
        </p:nvSpPr>
        <p:spPr>
          <a:xfrm>
            <a:off x="2660653" y="229827"/>
            <a:ext cx="8185628" cy="631744"/>
          </a:xfrm>
          <a:prstGeom prst="rect">
            <a:avLst/>
          </a:prstGeom>
        </p:spPr>
        <p:txBody>
          <a:bodyP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b="1" dirty="0">
                <a:solidFill>
                  <a:srgbClr val="C00000"/>
                </a:solidFill>
                <a:latin typeface="Calibri"/>
                <a:cs typeface="Calibri"/>
              </a:rPr>
              <a:t>In the clinics: </a:t>
            </a:r>
            <a:r>
              <a:rPr lang="en-US" sz="3200" b="1" dirty="0">
                <a:solidFill>
                  <a:prstClr val="black"/>
                </a:solidFill>
                <a:latin typeface="Calibri"/>
                <a:cs typeface="Calibri"/>
              </a:rPr>
              <a:t>Which technology to choose?</a:t>
            </a:r>
          </a:p>
        </p:txBody>
      </p:sp>
      <p:sp>
        <p:nvSpPr>
          <p:cNvPr id="9" name="Rectangle 8">
            <a:extLst>
              <a:ext uri="{FF2B5EF4-FFF2-40B4-BE49-F238E27FC236}">
                <a16:creationId xmlns:a16="http://schemas.microsoft.com/office/drawing/2014/main" id="{FA319270-4654-D342-A20C-6818B2AF631A}"/>
              </a:ext>
            </a:extLst>
          </p:cNvPr>
          <p:cNvSpPr/>
          <p:nvPr/>
        </p:nvSpPr>
        <p:spPr>
          <a:xfrm>
            <a:off x="-293077" y="13786"/>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5407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81200" y="125760"/>
            <a:ext cx="8229600" cy="1143000"/>
          </a:xfrm>
        </p:spPr>
        <p:txBody>
          <a:bodyPr/>
          <a:lstStyle/>
          <a:p>
            <a:r>
              <a:rPr lang="en-GB" dirty="0">
                <a:solidFill>
                  <a:srgbClr val="0070C0"/>
                </a:solidFill>
              </a:rPr>
              <a:t>Targeted sequencing</a:t>
            </a:r>
            <a:endParaRPr lang="en-US" dirty="0"/>
          </a:p>
        </p:txBody>
      </p:sp>
      <p:grpSp>
        <p:nvGrpSpPr>
          <p:cNvPr id="6" name="Group 5"/>
          <p:cNvGrpSpPr/>
          <p:nvPr/>
        </p:nvGrpSpPr>
        <p:grpSpPr>
          <a:xfrm>
            <a:off x="1524000" y="3861048"/>
            <a:ext cx="9144000" cy="2664296"/>
            <a:chOff x="0" y="2924944"/>
            <a:chExt cx="9144000" cy="2840651"/>
          </a:xfrm>
        </p:grpSpPr>
        <p:pic>
          <p:nvPicPr>
            <p:cNvPr id="3" name="Picture 2"/>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2924944"/>
              <a:ext cx="9144000" cy="2840651"/>
            </a:xfrm>
            <a:prstGeom prst="rect">
              <a:avLst/>
            </a:prstGeom>
          </p:spPr>
        </p:pic>
        <p:sp>
          <p:nvSpPr>
            <p:cNvPr id="4" name="Rectangle 3"/>
            <p:cNvSpPr/>
            <p:nvPr/>
          </p:nvSpPr>
          <p:spPr>
            <a:xfrm>
              <a:off x="39684" y="3356992"/>
              <a:ext cx="827584" cy="1944216"/>
            </a:xfrm>
            <a:prstGeom prst="rect">
              <a:avLst/>
            </a:prstGeom>
            <a:solidFill>
              <a:srgbClr val="FFFFFF"/>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grpSp>
      <p:sp>
        <p:nvSpPr>
          <p:cNvPr id="7" name="Rectangle 6"/>
          <p:cNvSpPr/>
          <p:nvPr/>
        </p:nvSpPr>
        <p:spPr>
          <a:xfrm>
            <a:off x="2351584" y="1340768"/>
            <a:ext cx="1800200" cy="288032"/>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8" name="Rectangle 7"/>
          <p:cNvSpPr/>
          <p:nvPr/>
        </p:nvSpPr>
        <p:spPr>
          <a:xfrm>
            <a:off x="4151784" y="1340768"/>
            <a:ext cx="504056" cy="288032"/>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9" name="Rectangle 8"/>
          <p:cNvSpPr/>
          <p:nvPr/>
        </p:nvSpPr>
        <p:spPr>
          <a:xfrm>
            <a:off x="4655840" y="1340768"/>
            <a:ext cx="1872208" cy="288032"/>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0" name="Rectangle 9"/>
          <p:cNvSpPr/>
          <p:nvPr/>
        </p:nvSpPr>
        <p:spPr>
          <a:xfrm>
            <a:off x="6528048" y="1340768"/>
            <a:ext cx="152400" cy="288032"/>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1" name="Rectangle 10"/>
          <p:cNvSpPr/>
          <p:nvPr/>
        </p:nvSpPr>
        <p:spPr>
          <a:xfrm>
            <a:off x="6672064" y="1340768"/>
            <a:ext cx="2016224" cy="288032"/>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2" name="Rectangle 11"/>
          <p:cNvSpPr/>
          <p:nvPr/>
        </p:nvSpPr>
        <p:spPr>
          <a:xfrm>
            <a:off x="8688288" y="1340768"/>
            <a:ext cx="288032" cy="288032"/>
          </a:xfrm>
          <a:prstGeom prst="rect">
            <a:avLst/>
          </a:prstGeom>
          <a:solidFill>
            <a:srgbClr val="FF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3" name="Rectangle 12"/>
          <p:cNvSpPr/>
          <p:nvPr/>
        </p:nvSpPr>
        <p:spPr>
          <a:xfrm>
            <a:off x="8976320" y="1340768"/>
            <a:ext cx="936104" cy="288032"/>
          </a:xfrm>
          <a:prstGeom prst="rect">
            <a:avLst/>
          </a:prstGeom>
          <a:solidFill>
            <a:srgbClr val="000000"/>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sp>
        <p:nvSpPr>
          <p:cNvPr id="14" name="Oval 13"/>
          <p:cNvSpPr/>
          <p:nvPr/>
        </p:nvSpPr>
        <p:spPr>
          <a:xfrm>
            <a:off x="5663952" y="2348880"/>
            <a:ext cx="864096" cy="864096"/>
          </a:xfrm>
          <a:prstGeom prst="ellipse">
            <a:avLst/>
          </a:prstGeom>
          <a:solidFill>
            <a:schemeClr val="bg1">
              <a:lumMod val="75000"/>
            </a:schemeClr>
          </a:solidFill>
          <a:ln>
            <a:noFill/>
          </a:ln>
          <a:effectLst>
            <a:innerShdw blurRad="234950" dist="215900" dir="3000000">
              <a:srgbClr val="000000">
                <a:alpha val="37000"/>
              </a:srgb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457200"/>
            <a:endParaRPr lang="en-US">
              <a:solidFill>
                <a:prstClr val="white"/>
              </a:solidFill>
              <a:latin typeface="Calibri"/>
            </a:endParaRPr>
          </a:p>
        </p:txBody>
      </p:sp>
      <p:cxnSp>
        <p:nvCxnSpPr>
          <p:cNvPr id="16" name="Straight Connector 15"/>
          <p:cNvCxnSpPr>
            <a:stCxn id="14" idx="0"/>
          </p:cNvCxnSpPr>
          <p:nvPr/>
        </p:nvCxnSpPr>
        <p:spPr>
          <a:xfrm flipV="1">
            <a:off x="6096000" y="2060848"/>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096000" y="3212976"/>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rot="16200000" flipV="1">
            <a:off x="6672064" y="2636912"/>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rot="16200000" flipV="1">
            <a:off x="5519936" y="2636912"/>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rot="13500000" flipV="1">
            <a:off x="6498221" y="2234691"/>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rot="13500000" flipV="1">
            <a:off x="5693779" y="3026779"/>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rot="8100000" flipV="1">
            <a:off x="5693779" y="2234691"/>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rot="8100000" flipV="1">
            <a:off x="6485867" y="3039133"/>
            <a:ext cx="0"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6384033" y="2852936"/>
            <a:ext cx="144017" cy="720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63953" y="2564904"/>
            <a:ext cx="144017" cy="720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rot="16200000">
            <a:off x="6168009" y="2384885"/>
            <a:ext cx="144017" cy="720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rot="16200000">
            <a:off x="5915980" y="3032957"/>
            <a:ext cx="144017" cy="7200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179781" y="2835526"/>
            <a:ext cx="60237" cy="8941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023993" y="2564905"/>
            <a:ext cx="32325" cy="12979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flipV="1">
            <a:off x="5951985" y="2804208"/>
            <a:ext cx="71553" cy="4872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p:cNvCxnSpPr/>
          <p:nvPr/>
        </p:nvCxnSpPr>
        <p:spPr>
          <a:xfrm>
            <a:off x="4367808" y="1772816"/>
            <a:ext cx="1080120" cy="720080"/>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p:cNvCxnSpPr/>
          <p:nvPr/>
        </p:nvCxnSpPr>
        <p:spPr>
          <a:xfrm flipH="1">
            <a:off x="6672064" y="1844824"/>
            <a:ext cx="2088232" cy="648072"/>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p:cNvCxnSpPr/>
          <p:nvPr/>
        </p:nvCxnSpPr>
        <p:spPr>
          <a:xfrm flipH="1">
            <a:off x="6312024" y="1772816"/>
            <a:ext cx="288032" cy="576064"/>
          </a:xfrm>
          <a:prstGeom prst="straightConnector1">
            <a:avLst/>
          </a:prstGeom>
          <a:ln w="76200" cmpd="sng">
            <a:solidFill>
              <a:srgbClr val="FF0000"/>
            </a:solidFill>
            <a:headEnd type="none"/>
            <a:tailEnd type="triangle"/>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rot="20700000" flipH="1">
            <a:off x="7827810" y="2564904"/>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rot="900000" flipH="1">
            <a:off x="8124429" y="2702142"/>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rot="13500000" flipH="1">
            <a:off x="7675207" y="2854542"/>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rot="14400000" flipH="1">
            <a:off x="8045643" y="3006942"/>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rot="13500000" flipH="1">
            <a:off x="8198043" y="2495135"/>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rot="12600000" flipH="1">
            <a:off x="8350443" y="3034765"/>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rot="9000000" flipH="1">
            <a:off x="8586133" y="2798930"/>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rot="11700000" flipH="1">
            <a:off x="7459183" y="2951330"/>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rot="9900000" flipH="1">
            <a:off x="7692381" y="3219754"/>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rot="8100000" flipH="1">
            <a:off x="7465961" y="2558126"/>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rot="8100000" flipH="1">
            <a:off x="8906121" y="2710526"/>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rot="11700000" flipH="1">
            <a:off x="8611311" y="2527091"/>
            <a:ext cx="504056"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47" name="Rectangle 46">
            <a:extLst>
              <a:ext uri="{FF2B5EF4-FFF2-40B4-BE49-F238E27FC236}">
                <a16:creationId xmlns:a16="http://schemas.microsoft.com/office/drawing/2014/main" id="{88F54BAF-7A25-C34B-9070-9A0097618F47}"/>
              </a:ext>
            </a:extLst>
          </p:cNvPr>
          <p:cNvSpPr/>
          <p:nvPr/>
        </p:nvSpPr>
        <p:spPr>
          <a:xfrm>
            <a:off x="-293077" y="13786"/>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9048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36"/>
                                        </p:tgtEl>
                                      </p:cBhvr>
                                    </p:animEffect>
                                    <p:set>
                                      <p:cBhvr>
                                        <p:cTn id="10" dur="1" fill="hold">
                                          <p:stCondLst>
                                            <p:cond delay="499"/>
                                          </p:stCondLst>
                                        </p:cTn>
                                        <p:tgtEl>
                                          <p:spTgt spid="36"/>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37"/>
                                        </p:tgtEl>
                                      </p:cBhvr>
                                    </p:animEffect>
                                    <p:set>
                                      <p:cBhvr>
                                        <p:cTn id="13" dur="1" fill="hold">
                                          <p:stCondLst>
                                            <p:cond delay="499"/>
                                          </p:stCondLst>
                                        </p:cTn>
                                        <p:tgtEl>
                                          <p:spTgt spid="37"/>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8"/>
                                        </p:tgtEl>
                                      </p:cBhvr>
                                    </p:animEffect>
                                    <p:set>
                                      <p:cBhvr>
                                        <p:cTn id="16" dur="1" fill="hold">
                                          <p:stCondLst>
                                            <p:cond delay="499"/>
                                          </p:stCondLst>
                                        </p:cTn>
                                        <p:tgtEl>
                                          <p:spTgt spid="38"/>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40"/>
                                        </p:tgtEl>
                                      </p:cBhvr>
                                    </p:animEffect>
                                    <p:set>
                                      <p:cBhvr>
                                        <p:cTn id="19" dur="1" fill="hold">
                                          <p:stCondLst>
                                            <p:cond delay="499"/>
                                          </p:stCondLst>
                                        </p:cTn>
                                        <p:tgtEl>
                                          <p:spTgt spid="40"/>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42"/>
                                        </p:tgtEl>
                                      </p:cBhvr>
                                    </p:animEffect>
                                    <p:set>
                                      <p:cBhvr>
                                        <p:cTn id="22" dur="1" fill="hold">
                                          <p:stCondLst>
                                            <p:cond delay="499"/>
                                          </p:stCondLst>
                                        </p:cTn>
                                        <p:tgtEl>
                                          <p:spTgt spid="42"/>
                                        </p:tgtEl>
                                        <p:attrNameLst>
                                          <p:attrName>style.visibility</p:attrName>
                                        </p:attrNameLst>
                                      </p:cBhvr>
                                      <p:to>
                                        <p:strVal val="hidden"/>
                                      </p:to>
                                    </p:set>
                                  </p:childTnLst>
                                </p:cTn>
                              </p:par>
                              <p:par>
                                <p:cTn id="23" presetID="9" presetClass="exit" presetSubtype="0" fill="hold" nodeType="withEffect">
                                  <p:stCondLst>
                                    <p:cond delay="0"/>
                                  </p:stCondLst>
                                  <p:childTnLst>
                                    <p:animEffect transition="out" filter="dissolve">
                                      <p:cBhvr>
                                        <p:cTn id="24" dur="500"/>
                                        <p:tgtEl>
                                          <p:spTgt spid="43"/>
                                        </p:tgtEl>
                                      </p:cBhvr>
                                    </p:animEffect>
                                    <p:set>
                                      <p:cBhvr>
                                        <p:cTn id="25" dur="1" fill="hold">
                                          <p:stCondLst>
                                            <p:cond delay="499"/>
                                          </p:stCondLst>
                                        </p:cTn>
                                        <p:tgtEl>
                                          <p:spTgt spid="43"/>
                                        </p:tgtEl>
                                        <p:attrNameLst>
                                          <p:attrName>style.visibility</p:attrName>
                                        </p:attrNameLst>
                                      </p:cBhvr>
                                      <p:to>
                                        <p:strVal val="hidden"/>
                                      </p:to>
                                    </p:set>
                                  </p:childTnLst>
                                </p:cTn>
                              </p:par>
                              <p:par>
                                <p:cTn id="26" presetID="9" presetClass="exit" presetSubtype="0" fill="hold" nodeType="withEffect">
                                  <p:stCondLst>
                                    <p:cond delay="0"/>
                                  </p:stCondLst>
                                  <p:childTnLst>
                                    <p:animEffect transition="out" filter="dissolve">
                                      <p:cBhvr>
                                        <p:cTn id="27" dur="500"/>
                                        <p:tgtEl>
                                          <p:spTgt spid="45"/>
                                        </p:tgtEl>
                                      </p:cBhvr>
                                    </p:animEffect>
                                    <p:set>
                                      <p:cBhvr>
                                        <p:cTn id="28" dur="1" fill="hold">
                                          <p:stCondLst>
                                            <p:cond delay="499"/>
                                          </p:stCondLst>
                                        </p:cTn>
                                        <p:tgtEl>
                                          <p:spTgt spid="45"/>
                                        </p:tgtEl>
                                        <p:attrNameLst>
                                          <p:attrName>style.visibility</p:attrName>
                                        </p:attrNameLst>
                                      </p:cBhvr>
                                      <p:to>
                                        <p:strVal val="hidden"/>
                                      </p:to>
                                    </p:set>
                                  </p:childTnLst>
                                </p:cTn>
                              </p:par>
                              <p:par>
                                <p:cTn id="29" presetID="9" presetClass="exit" presetSubtype="0" fill="hold" nodeType="withEffect">
                                  <p:stCondLst>
                                    <p:cond delay="0"/>
                                  </p:stCondLst>
                                  <p:childTnLst>
                                    <p:animEffect transition="out" filter="dissolve">
                                      <p:cBhvr>
                                        <p:cTn id="30" dur="500"/>
                                        <p:tgtEl>
                                          <p:spTgt spid="46"/>
                                        </p:tgtEl>
                                      </p:cBhvr>
                                    </p:animEffect>
                                    <p:set>
                                      <p:cBhvr>
                                        <p:cTn id="31" dur="1" fill="hold">
                                          <p:stCondLst>
                                            <p:cond delay="499"/>
                                          </p:stCondLst>
                                        </p:cTn>
                                        <p:tgtEl>
                                          <p:spTgt spid="46"/>
                                        </p:tgtEl>
                                        <p:attrNameLst>
                                          <p:attrName>style.visibility</p:attrName>
                                        </p:attrNameLst>
                                      </p:cBhvr>
                                      <p:to>
                                        <p:strVal val="hidden"/>
                                      </p:to>
                                    </p:set>
                                  </p:childTnLst>
                                </p:cTn>
                              </p:par>
                              <p:par>
                                <p:cTn id="32" presetID="9" presetClass="exit" presetSubtype="0" fill="hold" nodeType="withEffect">
                                  <p:stCondLst>
                                    <p:cond delay="0"/>
                                  </p:stCondLst>
                                  <p:childTnLst>
                                    <p:animEffect transition="out" filter="dissolve">
                                      <p:cBhvr>
                                        <p:cTn id="33" dur="500"/>
                                        <p:tgtEl>
                                          <p:spTgt spid="48"/>
                                        </p:tgtEl>
                                      </p:cBhvr>
                                    </p:animEffect>
                                    <p:set>
                                      <p:cBhvr>
                                        <p:cTn id="34" dur="1" fill="hold">
                                          <p:stCondLst>
                                            <p:cond delay="499"/>
                                          </p:stCondLst>
                                        </p:cTn>
                                        <p:tgtEl>
                                          <p:spTgt spid="48"/>
                                        </p:tgtEl>
                                        <p:attrNameLst>
                                          <p:attrName>style.visibility</p:attrName>
                                        </p:attrNameLst>
                                      </p:cBhvr>
                                      <p:to>
                                        <p:strVal val="hidden"/>
                                      </p:to>
                                    </p:set>
                                  </p:childTnLst>
                                </p:cTn>
                              </p:par>
                              <p:par>
                                <p:cTn id="35" presetID="9" presetClass="exit" presetSubtype="0" fill="hold" nodeType="withEffect">
                                  <p:stCondLst>
                                    <p:cond delay="0"/>
                                  </p:stCondLst>
                                  <p:childTnLst>
                                    <p:animEffect transition="out" filter="dissolve">
                                      <p:cBhvr>
                                        <p:cTn id="36" dur="500"/>
                                        <p:tgtEl>
                                          <p:spTgt spid="49"/>
                                        </p:tgtEl>
                                      </p:cBhvr>
                                    </p:animEffect>
                                    <p:set>
                                      <p:cBhvr>
                                        <p:cTn id="37" dur="1" fill="hold">
                                          <p:stCondLst>
                                            <p:cond delay="499"/>
                                          </p:stCondLst>
                                        </p:cTn>
                                        <p:tgtEl>
                                          <p:spTgt spid="49"/>
                                        </p:tgtEl>
                                        <p:attrNameLst>
                                          <p:attrName>style.visibility</p:attrName>
                                        </p:attrNameLst>
                                      </p:cBhvr>
                                      <p:to>
                                        <p:strVal val="hidden"/>
                                      </p:to>
                                    </p:set>
                                  </p:childTnLst>
                                </p:cTn>
                              </p:par>
                              <p:par>
                                <p:cTn id="38" presetID="9" presetClass="exit" presetSubtype="0" fill="hold" nodeType="withEffect">
                                  <p:stCondLst>
                                    <p:cond delay="0"/>
                                  </p:stCondLst>
                                  <p:childTnLst>
                                    <p:animEffect transition="out" filter="dissolve">
                                      <p:cBhvr>
                                        <p:cTn id="39" dur="500"/>
                                        <p:tgtEl>
                                          <p:spTgt spid="50"/>
                                        </p:tgtEl>
                                      </p:cBhvr>
                                    </p:animEffect>
                                    <p:set>
                                      <p:cBhvr>
                                        <p:cTn id="40" dur="1" fill="hold">
                                          <p:stCondLst>
                                            <p:cond delay="499"/>
                                          </p:stCondLst>
                                        </p:cTn>
                                        <p:tgtEl>
                                          <p:spTgt spid="50"/>
                                        </p:tgtEl>
                                        <p:attrNameLst>
                                          <p:attrName>style.visibility</p:attrName>
                                        </p:attrNameLst>
                                      </p:cBhvr>
                                      <p:to>
                                        <p:strVal val="hidden"/>
                                      </p:to>
                                    </p:set>
                                  </p:childTnLst>
                                </p:cTn>
                              </p:par>
                            </p:childTnLst>
                          </p:cTn>
                        </p:par>
                        <p:par>
                          <p:cTn id="41" fill="hold">
                            <p:stCondLst>
                              <p:cond delay="500"/>
                            </p:stCondLst>
                            <p:childTnLst>
                              <p:par>
                                <p:cTn id="42" presetID="1" presetClass="entr" presetSubtype="0" fill="hold" nodeType="afterEffect">
                                  <p:stCondLst>
                                    <p:cond delay="0"/>
                                  </p:stCondLst>
                                  <p:childTnLst>
                                    <p:set>
                                      <p:cBhvr>
                                        <p:cTn id="4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2875" y="428624"/>
            <a:ext cx="12334875" cy="5186363"/>
          </a:xfrm>
        </p:spPr>
        <p:txBody>
          <a:bodyPr>
            <a:normAutofit/>
          </a:bodyPr>
          <a:lstStyle/>
          <a:p>
            <a:br>
              <a:rPr lang="en-US" dirty="0"/>
            </a:br>
            <a:r>
              <a:rPr lang="en-US" b="1" dirty="0">
                <a:solidFill>
                  <a:srgbClr val="FF0000"/>
                </a:solidFill>
              </a:rPr>
              <a:t>1000G</a:t>
            </a:r>
            <a:br>
              <a:rPr lang="en-US" b="1" dirty="0">
                <a:solidFill>
                  <a:srgbClr val="FF0000"/>
                </a:solidFill>
              </a:rPr>
            </a:br>
            <a:r>
              <a:rPr lang="en-US" b="1" dirty="0" err="1">
                <a:solidFill>
                  <a:srgbClr val="FF0000"/>
                </a:solidFill>
              </a:rPr>
              <a:t>ExAC</a:t>
            </a:r>
            <a:br>
              <a:rPr lang="en-US" b="1" dirty="0">
                <a:solidFill>
                  <a:srgbClr val="FF0000"/>
                </a:solidFill>
              </a:rPr>
            </a:br>
            <a:r>
              <a:rPr lang="en-US" b="1" dirty="0" err="1">
                <a:solidFill>
                  <a:srgbClr val="FF0000"/>
                </a:solidFill>
              </a:rPr>
              <a:t>gnomAD</a:t>
            </a:r>
            <a:br>
              <a:rPr lang="en-US" b="1" dirty="0"/>
            </a:br>
            <a:br>
              <a:rPr lang="en-US" b="1" dirty="0"/>
            </a:br>
            <a:r>
              <a:rPr lang="mr-IN" b="1" dirty="0"/>
              <a:t>…</a:t>
            </a:r>
            <a:r>
              <a:rPr lang="en-US" b="1" dirty="0"/>
              <a:t>.</a:t>
            </a:r>
          </a:p>
        </p:txBody>
      </p:sp>
      <p:sp>
        <p:nvSpPr>
          <p:cNvPr id="3" name="Rectangle 2">
            <a:extLst>
              <a:ext uri="{FF2B5EF4-FFF2-40B4-BE49-F238E27FC236}">
                <a16:creationId xmlns:a16="http://schemas.microsoft.com/office/drawing/2014/main" id="{1ABC6E0C-EC12-284F-A947-6B93FBAD26DE}"/>
              </a:ext>
            </a:extLst>
          </p:cNvPr>
          <p:cNvSpPr/>
          <p:nvPr/>
        </p:nvSpPr>
        <p:spPr>
          <a:xfrm>
            <a:off x="-293077" y="13786"/>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9714178"/>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2D4C96-1D4C-7A41-9428-8B3ECCE4AEC7}"/>
              </a:ext>
            </a:extLst>
          </p:cNvPr>
          <p:cNvSpPr txBox="1"/>
          <p:nvPr/>
        </p:nvSpPr>
        <p:spPr>
          <a:xfrm>
            <a:off x="2120152" y="224135"/>
            <a:ext cx="8100037" cy="954107"/>
          </a:xfrm>
          <a:prstGeom prst="rect">
            <a:avLst/>
          </a:prstGeom>
          <a:noFill/>
        </p:spPr>
        <p:txBody>
          <a:bodyPr wrap="square" rtlCol="0">
            <a:spAutoFit/>
          </a:bodyPr>
          <a:lstStyle/>
          <a:p>
            <a:pPr algn="ctr"/>
            <a:r>
              <a:rPr lang="en-US" sz="2800" dirty="0"/>
              <a:t>Variants found per individual at conserved sites </a:t>
            </a:r>
          </a:p>
          <a:p>
            <a:pPr algn="ctr"/>
            <a:r>
              <a:rPr lang="en-US" sz="2800" dirty="0"/>
              <a:t>(from the 1000 Genomes Project)</a:t>
            </a:r>
          </a:p>
        </p:txBody>
      </p:sp>
      <p:pic>
        <p:nvPicPr>
          <p:cNvPr id="3" name="Picture 2">
            <a:extLst>
              <a:ext uri="{FF2B5EF4-FFF2-40B4-BE49-F238E27FC236}">
                <a16:creationId xmlns:a16="http://schemas.microsoft.com/office/drawing/2014/main" id="{3D937C75-B419-3943-8993-8AE10FBA59C2}"/>
              </a:ext>
            </a:extLst>
          </p:cNvPr>
          <p:cNvPicPr>
            <a:picLocks noChangeAspect="1"/>
          </p:cNvPicPr>
          <p:nvPr/>
        </p:nvPicPr>
        <p:blipFill>
          <a:blip r:embed="rId3"/>
          <a:stretch>
            <a:fillRect/>
          </a:stretch>
        </p:blipFill>
        <p:spPr>
          <a:xfrm>
            <a:off x="896469" y="1178242"/>
            <a:ext cx="8260977" cy="4635326"/>
          </a:xfrm>
          <a:prstGeom prst="rect">
            <a:avLst/>
          </a:prstGeom>
        </p:spPr>
      </p:pic>
    </p:spTree>
    <p:extLst>
      <p:ext uri="{BB962C8B-B14F-4D97-AF65-F5344CB8AC3E}">
        <p14:creationId xmlns:p14="http://schemas.microsoft.com/office/powerpoint/2010/main" val="3147353913"/>
      </p:ext>
    </p:extLst>
  </p:cSld>
  <p:clrMapOvr>
    <a:masterClrMapping/>
  </p:clrMapOvr>
  <mc:AlternateContent xmlns:mc="http://schemas.openxmlformats.org/markup-compatibility/2006" xmlns:p14="http://schemas.microsoft.com/office/powerpoint/2010/main">
    <mc:Choice Requires="p14">
      <p:transition spd="slow" p14:dur="2000" advTm="65018"/>
    </mc:Choice>
    <mc:Fallback xmlns="">
      <p:transition spd="slow" advTm="65018"/>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2D4C96-1D4C-7A41-9428-8B3ECCE4AEC7}"/>
              </a:ext>
            </a:extLst>
          </p:cNvPr>
          <p:cNvSpPr txBox="1"/>
          <p:nvPr/>
        </p:nvSpPr>
        <p:spPr>
          <a:xfrm>
            <a:off x="2120152" y="224135"/>
            <a:ext cx="8100037" cy="954107"/>
          </a:xfrm>
          <a:prstGeom prst="rect">
            <a:avLst/>
          </a:prstGeom>
          <a:noFill/>
          <a:ln>
            <a:solidFill>
              <a:schemeClr val="accent1"/>
            </a:solidFill>
          </a:ln>
        </p:spPr>
        <p:txBody>
          <a:bodyPr wrap="square" rtlCol="0">
            <a:spAutoFit/>
          </a:bodyPr>
          <a:lstStyle/>
          <a:p>
            <a:pPr algn="ctr"/>
            <a:r>
              <a:rPr lang="en-US" sz="2800" dirty="0"/>
              <a:t>Variants found per individual at conserved sites </a:t>
            </a:r>
          </a:p>
          <a:p>
            <a:pPr algn="ctr"/>
            <a:r>
              <a:rPr lang="en-US" sz="2800" dirty="0"/>
              <a:t>(from the 1000 Genomes Project)</a:t>
            </a:r>
          </a:p>
        </p:txBody>
      </p:sp>
      <p:pic>
        <p:nvPicPr>
          <p:cNvPr id="4" name="Picture 3">
            <a:extLst>
              <a:ext uri="{FF2B5EF4-FFF2-40B4-BE49-F238E27FC236}">
                <a16:creationId xmlns:a16="http://schemas.microsoft.com/office/drawing/2014/main" id="{C4201329-66CE-9246-BDCD-41A48FD52CAE}"/>
              </a:ext>
            </a:extLst>
          </p:cNvPr>
          <p:cNvPicPr>
            <a:picLocks noChangeAspect="1"/>
          </p:cNvPicPr>
          <p:nvPr/>
        </p:nvPicPr>
        <p:blipFill rotWithShape="1">
          <a:blip r:embed="rId3"/>
          <a:srcRect l="423" t="674" r="22323" b="6290"/>
          <a:stretch/>
        </p:blipFill>
        <p:spPr>
          <a:xfrm>
            <a:off x="-504365" y="1793631"/>
            <a:ext cx="7137292" cy="4822899"/>
          </a:xfrm>
          <a:prstGeom prst="rect">
            <a:avLst/>
          </a:prstGeom>
        </p:spPr>
      </p:pic>
      <p:sp>
        <p:nvSpPr>
          <p:cNvPr id="6" name="Rectangle 5">
            <a:extLst>
              <a:ext uri="{FF2B5EF4-FFF2-40B4-BE49-F238E27FC236}">
                <a16:creationId xmlns:a16="http://schemas.microsoft.com/office/drawing/2014/main" id="{12693E3B-4A22-3D4F-B49F-B3B7CEEEB75A}"/>
              </a:ext>
            </a:extLst>
          </p:cNvPr>
          <p:cNvSpPr/>
          <p:nvPr/>
        </p:nvSpPr>
        <p:spPr>
          <a:xfrm>
            <a:off x="6928339" y="2389198"/>
            <a:ext cx="4253752" cy="1815882"/>
          </a:xfrm>
          <a:prstGeom prst="rect">
            <a:avLst/>
          </a:prstGeom>
          <a:solidFill>
            <a:srgbClr val="FFFF00">
              <a:alpha val="43922"/>
            </a:srgbClr>
          </a:solidFill>
        </p:spPr>
        <p:txBody>
          <a:bodyPr wrap="square">
            <a:spAutoFit/>
          </a:bodyPr>
          <a:lstStyle/>
          <a:p>
            <a:r>
              <a:rPr lang="en-US" sz="2800" dirty="0"/>
              <a:t>Trio sequencing shows that each individual harbors on the order of </a:t>
            </a:r>
            <a:r>
              <a:rPr lang="en-US" sz="2800" dirty="0">
                <a:solidFill>
                  <a:srgbClr val="C00000"/>
                </a:solidFill>
              </a:rPr>
              <a:t>100</a:t>
            </a:r>
            <a:r>
              <a:rPr lang="en-US" sz="2800" dirty="0"/>
              <a:t> de novo variants.</a:t>
            </a:r>
          </a:p>
        </p:txBody>
      </p:sp>
    </p:spTree>
    <p:extLst>
      <p:ext uri="{BB962C8B-B14F-4D97-AF65-F5344CB8AC3E}">
        <p14:creationId xmlns:p14="http://schemas.microsoft.com/office/powerpoint/2010/main" val="808358257"/>
      </p:ext>
    </p:extLst>
  </p:cSld>
  <p:clrMapOvr>
    <a:masterClrMapping/>
  </p:clrMapOvr>
  <mc:AlternateContent xmlns:mc="http://schemas.openxmlformats.org/markup-compatibility/2006" xmlns:p14="http://schemas.microsoft.com/office/powerpoint/2010/main">
    <mc:Choice Requires="p14">
      <p:transition spd="slow" p14:dur="2000" advTm="65018"/>
    </mc:Choice>
    <mc:Fallback xmlns="">
      <p:transition spd="slow" advTm="6501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A2D4C96-1D4C-7A41-9428-8B3ECCE4AEC7}"/>
              </a:ext>
            </a:extLst>
          </p:cNvPr>
          <p:cNvSpPr txBox="1"/>
          <p:nvPr/>
        </p:nvSpPr>
        <p:spPr>
          <a:xfrm>
            <a:off x="2096706" y="130351"/>
            <a:ext cx="8100037" cy="954107"/>
          </a:xfrm>
          <a:prstGeom prst="rect">
            <a:avLst/>
          </a:prstGeom>
          <a:noFill/>
          <a:ln>
            <a:solidFill>
              <a:schemeClr val="accent1"/>
            </a:solidFill>
          </a:ln>
        </p:spPr>
        <p:txBody>
          <a:bodyPr wrap="square" rtlCol="0">
            <a:spAutoFit/>
          </a:bodyPr>
          <a:lstStyle/>
          <a:p>
            <a:pPr algn="ctr"/>
            <a:r>
              <a:rPr lang="en-US" sz="2800" dirty="0"/>
              <a:t>Variants found per individual at conserved sites </a:t>
            </a:r>
          </a:p>
          <a:p>
            <a:pPr algn="ctr"/>
            <a:r>
              <a:rPr lang="en-US" sz="2800" dirty="0"/>
              <a:t>(from the 1000 Genomes Project)</a:t>
            </a:r>
          </a:p>
        </p:txBody>
      </p:sp>
      <p:pic>
        <p:nvPicPr>
          <p:cNvPr id="6" name="Picture 2">
            <a:extLst>
              <a:ext uri="{FF2B5EF4-FFF2-40B4-BE49-F238E27FC236}">
                <a16:creationId xmlns:a16="http://schemas.microsoft.com/office/drawing/2014/main" id="{F9E0F950-32F5-344C-BD2E-25C0212EA41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2593" t="43406" r="47410" b="26346"/>
          <a:stretch/>
        </p:blipFill>
        <p:spPr bwMode="auto">
          <a:xfrm>
            <a:off x="1968787" y="1504929"/>
            <a:ext cx="9132968" cy="444557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C16367EA-E539-8540-9A1A-C5A988FEC89F}"/>
              </a:ext>
            </a:extLst>
          </p:cNvPr>
          <p:cNvSpPr/>
          <p:nvPr/>
        </p:nvSpPr>
        <p:spPr>
          <a:xfrm>
            <a:off x="3406587" y="6131258"/>
            <a:ext cx="5673348" cy="461665"/>
          </a:xfrm>
          <a:prstGeom prst="rect">
            <a:avLst/>
          </a:prstGeom>
          <a:ln>
            <a:solidFill>
              <a:srgbClr val="000000"/>
            </a:solidFill>
          </a:ln>
        </p:spPr>
        <p:txBody>
          <a:bodyPr wrap="none">
            <a:spAutoFit/>
          </a:bodyPr>
          <a:lstStyle/>
          <a:p>
            <a:r>
              <a:rPr lang="en-US" sz="2400" dirty="0"/>
              <a:t>DAF: derived allele frequency across sample</a:t>
            </a:r>
          </a:p>
        </p:txBody>
      </p:sp>
    </p:spTree>
    <p:extLst>
      <p:ext uri="{BB962C8B-B14F-4D97-AF65-F5344CB8AC3E}">
        <p14:creationId xmlns:p14="http://schemas.microsoft.com/office/powerpoint/2010/main" val="1571800558"/>
      </p:ext>
    </p:extLst>
  </p:cSld>
  <p:clrMapOvr>
    <a:masterClrMapping/>
  </p:clrMapOvr>
  <mc:AlternateContent xmlns:mc="http://schemas.openxmlformats.org/markup-compatibility/2006" xmlns:p14="http://schemas.microsoft.com/office/powerpoint/2010/main">
    <mc:Choice Requires="p14">
      <p:transition spd="slow" p14:dur="2000" advTm="65018"/>
    </mc:Choice>
    <mc:Fallback xmlns="">
      <p:transition spd="slow" advTm="65018"/>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0FD8443-E7FE-FF41-921A-5CA68947E7AF}"/>
              </a:ext>
            </a:extLst>
          </p:cNvPr>
          <p:cNvSpPr/>
          <p:nvPr/>
        </p:nvSpPr>
        <p:spPr>
          <a:xfrm>
            <a:off x="923365" y="1512385"/>
            <a:ext cx="10668000" cy="2954655"/>
          </a:xfrm>
          <a:prstGeom prst="rect">
            <a:avLst/>
          </a:prstGeom>
        </p:spPr>
        <p:txBody>
          <a:bodyPr wrap="square">
            <a:spAutoFit/>
          </a:bodyPr>
          <a:lstStyle/>
          <a:p>
            <a:endParaRPr lang="en-US" b="1" dirty="0"/>
          </a:p>
          <a:p>
            <a:pPr marL="342900" indent="-342900">
              <a:buFont typeface="Arial"/>
              <a:buChar char="•"/>
            </a:pPr>
            <a:r>
              <a:rPr lang="en-US" sz="2800" dirty="0"/>
              <a:t>High rates of variation occur at the </a:t>
            </a:r>
            <a:r>
              <a:rPr lang="en-US" sz="2800" b="1" dirty="0">
                <a:solidFill>
                  <a:srgbClr val="C00000"/>
                </a:solidFill>
              </a:rPr>
              <a:t>HLA</a:t>
            </a:r>
            <a:r>
              <a:rPr lang="en-US" sz="2800" dirty="0"/>
              <a:t> </a:t>
            </a:r>
          </a:p>
          <a:p>
            <a:pPr marL="342900" indent="-342900">
              <a:buFont typeface="Arial"/>
              <a:buChar char="•"/>
            </a:pPr>
            <a:r>
              <a:rPr lang="en-US" sz="2800" dirty="0"/>
              <a:t>High rates of variation occur at the </a:t>
            </a:r>
            <a:r>
              <a:rPr lang="en-US" sz="2800" b="1" dirty="0" err="1">
                <a:solidFill>
                  <a:srgbClr val="C00000"/>
                </a:solidFill>
              </a:rPr>
              <a:t>subtelomeric</a:t>
            </a:r>
            <a:r>
              <a:rPr lang="en-US" sz="2800" dirty="0"/>
              <a:t> regions. </a:t>
            </a:r>
          </a:p>
          <a:p>
            <a:pPr marL="342900" indent="-342900">
              <a:buFont typeface="Arial"/>
              <a:buChar char="•"/>
            </a:pPr>
            <a:endParaRPr lang="en-US" sz="2800" dirty="0"/>
          </a:p>
          <a:p>
            <a:pPr marL="342900" indent="-342900">
              <a:buFont typeface="Arial"/>
              <a:buChar char="•"/>
            </a:pPr>
            <a:r>
              <a:rPr lang="en-US" sz="2800" dirty="0"/>
              <a:t>Lowest rates occur in a some gene-dense region around 3p21 (~5 M)</a:t>
            </a:r>
          </a:p>
          <a:p>
            <a:pPr marL="342900" indent="-342900">
              <a:buFont typeface="Arial"/>
              <a:buChar char="•"/>
            </a:pPr>
            <a:r>
              <a:rPr lang="en-US" sz="2800" dirty="0"/>
              <a:t>SNPs were </a:t>
            </a:r>
            <a:r>
              <a:rPr lang="en-US" sz="2800" b="1" dirty="0">
                <a:solidFill>
                  <a:srgbClr val="C00000"/>
                </a:solidFill>
              </a:rPr>
              <a:t>imputed</a:t>
            </a:r>
            <a:r>
              <a:rPr lang="en-US" sz="2800" dirty="0"/>
              <a:t> to support GWAS (not always justified)</a:t>
            </a:r>
          </a:p>
          <a:p>
            <a:pPr marL="342900" indent="-342900">
              <a:buFont typeface="Arial"/>
              <a:buChar char="•"/>
            </a:pPr>
            <a:r>
              <a:rPr lang="en-US" sz="2800" b="1" dirty="0"/>
              <a:t>Exon sequencing: </a:t>
            </a:r>
            <a:r>
              <a:rPr lang="en-US" sz="2800" b="1" dirty="0">
                <a:solidFill>
                  <a:srgbClr val="C00000"/>
                </a:solidFill>
              </a:rPr>
              <a:t>haplotypes</a:t>
            </a:r>
            <a:r>
              <a:rPr lang="en-US" sz="2800" dirty="0"/>
              <a:t> remain unphased</a:t>
            </a:r>
          </a:p>
        </p:txBody>
      </p:sp>
      <p:sp>
        <p:nvSpPr>
          <p:cNvPr id="3" name="TextBox 2">
            <a:extLst>
              <a:ext uri="{FF2B5EF4-FFF2-40B4-BE49-F238E27FC236}">
                <a16:creationId xmlns:a16="http://schemas.microsoft.com/office/drawing/2014/main" id="{32D986FF-4945-D04A-BD0A-BA2182138A4B}"/>
              </a:ext>
            </a:extLst>
          </p:cNvPr>
          <p:cNvSpPr txBox="1"/>
          <p:nvPr/>
        </p:nvSpPr>
        <p:spPr>
          <a:xfrm>
            <a:off x="3050067" y="164123"/>
            <a:ext cx="6916617" cy="1446550"/>
          </a:xfrm>
          <a:prstGeom prst="rect">
            <a:avLst/>
          </a:prstGeom>
          <a:noFill/>
        </p:spPr>
        <p:txBody>
          <a:bodyPr wrap="square" rtlCol="0">
            <a:spAutoFit/>
          </a:bodyPr>
          <a:lstStyle/>
          <a:p>
            <a:r>
              <a:rPr lang="en-US" sz="4400" b="1" dirty="0">
                <a:solidFill>
                  <a:schemeClr val="tx2">
                    <a:lumMod val="75000"/>
                  </a:schemeClr>
                </a:solidFill>
              </a:rPr>
              <a:t>Unexpected lesion from the 1000G human variations</a:t>
            </a:r>
          </a:p>
        </p:txBody>
      </p:sp>
      <p:pic>
        <p:nvPicPr>
          <p:cNvPr id="7" name="Picture 2">
            <a:extLst>
              <a:ext uri="{FF2B5EF4-FFF2-40B4-BE49-F238E27FC236}">
                <a16:creationId xmlns:a16="http://schemas.microsoft.com/office/drawing/2014/main" id="{06951F4E-9B5E-4D4D-835A-7B9FB55344C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480" t="66562" r="34260" b="13340"/>
          <a:stretch/>
        </p:blipFill>
        <p:spPr bwMode="auto">
          <a:xfrm>
            <a:off x="6508376" y="4691349"/>
            <a:ext cx="5382043" cy="203218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11706532"/>
      </p:ext>
    </p:extLst>
  </p:cSld>
  <p:clrMapOvr>
    <a:masterClrMapping/>
  </p:clrMapOvr>
  <mc:AlternateContent xmlns:mc="http://schemas.openxmlformats.org/markup-compatibility/2006" xmlns:p14="http://schemas.microsoft.com/office/powerpoint/2010/main">
    <mc:Choice Requires="p14">
      <p:transition spd="slow" p14:dur="2000" advTm="65018"/>
    </mc:Choice>
    <mc:Fallback xmlns="">
      <p:transition spd="slow" advTm="65018"/>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505945" y="-729151"/>
            <a:ext cx="10735796" cy="2387600"/>
          </a:xfrm>
        </p:spPr>
        <p:txBody>
          <a:bodyPr/>
          <a:lstStyle/>
          <a:p>
            <a:r>
              <a:rPr lang="en-US" b="1" dirty="0"/>
              <a:t>UNDERSTANDING VARIATIONS</a:t>
            </a:r>
          </a:p>
        </p:txBody>
      </p:sp>
      <p:pic>
        <p:nvPicPr>
          <p:cNvPr id="11" name="Picture 10">
            <a:extLst>
              <a:ext uri="{FF2B5EF4-FFF2-40B4-BE49-F238E27FC236}">
                <a16:creationId xmlns:a16="http://schemas.microsoft.com/office/drawing/2014/main" id="{25859A9C-AEE0-044E-9C3E-9AC51BABD8CF}"/>
              </a:ext>
            </a:extLst>
          </p:cNvPr>
          <p:cNvPicPr>
            <a:picLocks noChangeAspect="1"/>
          </p:cNvPicPr>
          <p:nvPr/>
        </p:nvPicPr>
        <p:blipFill rotWithShape="1">
          <a:blip r:embed="rId3"/>
          <a:srcRect r="595" b="58647"/>
          <a:stretch/>
        </p:blipFill>
        <p:spPr>
          <a:xfrm>
            <a:off x="3874787" y="2175848"/>
            <a:ext cx="6279866" cy="349434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7B886F8A-FA3C-6341-9571-7AAF24FF32D0}"/>
              </a:ext>
            </a:extLst>
          </p:cNvPr>
          <p:cNvPicPr>
            <a:picLocks noChangeAspect="1"/>
          </p:cNvPicPr>
          <p:nvPr/>
        </p:nvPicPr>
        <p:blipFill>
          <a:blip r:embed="rId4"/>
          <a:stretch>
            <a:fillRect/>
          </a:stretch>
        </p:blipFill>
        <p:spPr>
          <a:xfrm>
            <a:off x="505945" y="4380218"/>
            <a:ext cx="3378792" cy="2477781"/>
          </a:xfrm>
          <a:prstGeom prst="rect">
            <a:avLst/>
          </a:prstGeom>
        </p:spPr>
      </p:pic>
    </p:spTree>
    <p:extLst>
      <p:ext uri="{BB962C8B-B14F-4D97-AF65-F5344CB8AC3E}">
        <p14:creationId xmlns:p14="http://schemas.microsoft.com/office/powerpoint/2010/main" val="19617722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0" y="180660"/>
            <a:ext cx="9144000" cy="1224211"/>
          </a:xfrm>
        </p:spPr>
        <p:txBody>
          <a:bodyPr/>
          <a:lstStyle/>
          <a:p>
            <a:pPr eaLnBrk="1" hangingPunct="1"/>
            <a:r>
              <a:rPr lang="en-GB" dirty="0">
                <a:solidFill>
                  <a:srgbClr val="0070C0"/>
                </a:solidFill>
              </a:rPr>
              <a:t>How do we find pathogenic variants?</a:t>
            </a:r>
            <a:endParaRPr lang="en-GB" sz="4000" b="1" dirty="0">
              <a:solidFill>
                <a:srgbClr val="0070C0"/>
              </a:solidFill>
            </a:endParaRPr>
          </a:p>
        </p:txBody>
      </p:sp>
      <p:sp>
        <p:nvSpPr>
          <p:cNvPr id="5123" name="Content Placeholder 2"/>
          <p:cNvSpPr>
            <a:spLocks noGrp="1"/>
          </p:cNvSpPr>
          <p:nvPr>
            <p:ph idx="1"/>
          </p:nvPr>
        </p:nvSpPr>
        <p:spPr>
          <a:xfrm>
            <a:off x="1991547" y="1260854"/>
            <a:ext cx="8208561" cy="5247728"/>
          </a:xfrm>
        </p:spPr>
        <p:txBody>
          <a:bodyPr>
            <a:noAutofit/>
          </a:bodyPr>
          <a:lstStyle/>
          <a:p>
            <a:pPr marL="514350" indent="-514350">
              <a:buFont typeface="+mj-lt"/>
              <a:buAutoNum type="arabicPeriod"/>
            </a:pPr>
            <a:r>
              <a:rPr lang="en-GB" sz="3600" dirty="0"/>
              <a:t>Is the variant a known pathogenic variant? How much evidence supports the claim of pathogenicity?</a:t>
            </a:r>
          </a:p>
          <a:p>
            <a:pPr marL="514350" indent="-514350">
              <a:buFont typeface="+mj-lt"/>
              <a:buAutoNum type="arabicPeriod"/>
            </a:pPr>
            <a:r>
              <a:rPr lang="en-GB" sz="3600" dirty="0"/>
              <a:t>Is the variant rare?</a:t>
            </a:r>
          </a:p>
          <a:p>
            <a:pPr marL="514350" indent="-514350">
              <a:buFont typeface="+mj-lt"/>
              <a:buAutoNum type="arabicPeriod"/>
            </a:pPr>
            <a:r>
              <a:rPr lang="en-GB" sz="3600" dirty="0"/>
              <a:t>Is it predicted to have a functional impact (change a protein sequence)?</a:t>
            </a:r>
          </a:p>
          <a:p>
            <a:pPr marL="514350" indent="-514350">
              <a:buFont typeface="+mj-lt"/>
              <a:buAutoNum type="arabicPeriod"/>
            </a:pPr>
            <a:r>
              <a:rPr lang="en-GB" sz="3600" dirty="0"/>
              <a:t>Does it segregate with disease?</a:t>
            </a:r>
          </a:p>
          <a:p>
            <a:pPr marL="514350" indent="-514350">
              <a:buFont typeface="+mj-lt"/>
              <a:buAutoNum type="arabicPeriod"/>
            </a:pPr>
            <a:r>
              <a:rPr lang="en-GB" sz="3600" dirty="0"/>
              <a:t>Is the gene associated with the disease?</a:t>
            </a:r>
          </a:p>
        </p:txBody>
      </p:sp>
      <p:sp>
        <p:nvSpPr>
          <p:cNvPr id="3" name="Rectangle 2">
            <a:extLst>
              <a:ext uri="{FF2B5EF4-FFF2-40B4-BE49-F238E27FC236}">
                <a16:creationId xmlns:a16="http://schemas.microsoft.com/office/drawing/2014/main" id="{75418D9D-4030-1041-88FB-90C19161E3F0}"/>
              </a:ext>
            </a:extLst>
          </p:cNvPr>
          <p:cNvSpPr/>
          <p:nvPr/>
        </p:nvSpPr>
        <p:spPr>
          <a:xfrm>
            <a:off x="0" y="0"/>
            <a:ext cx="1828800" cy="1014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16902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0" y="116632"/>
            <a:ext cx="9144000" cy="1224136"/>
          </a:xfrm>
        </p:spPr>
        <p:txBody>
          <a:bodyPr>
            <a:normAutofit fontScale="90000"/>
          </a:bodyPr>
          <a:lstStyle/>
          <a:p>
            <a:pPr eaLnBrk="1" hangingPunct="1"/>
            <a:r>
              <a:rPr lang="en-GB" sz="4800" dirty="0">
                <a:solidFill>
                  <a:srgbClr val="0070C0"/>
                </a:solidFill>
              </a:rPr>
              <a:t>Making sense of one genome requires </a:t>
            </a:r>
            <a:r>
              <a:rPr lang="en-GB" sz="4800" b="1" dirty="0">
                <a:solidFill>
                  <a:srgbClr val="0070C0"/>
                </a:solidFill>
              </a:rPr>
              <a:t>tens of thousands</a:t>
            </a:r>
            <a:r>
              <a:rPr lang="en-GB" sz="4800" dirty="0">
                <a:solidFill>
                  <a:srgbClr val="0070C0"/>
                </a:solidFill>
              </a:rPr>
              <a:t> of genomes</a:t>
            </a:r>
          </a:p>
        </p:txBody>
      </p:sp>
      <p:grpSp>
        <p:nvGrpSpPr>
          <p:cNvPr id="8" name="Group 7"/>
          <p:cNvGrpSpPr/>
          <p:nvPr/>
        </p:nvGrpSpPr>
        <p:grpSpPr>
          <a:xfrm>
            <a:off x="1951645" y="1870655"/>
            <a:ext cx="8356444" cy="2108678"/>
            <a:chOff x="3094789" y="1484784"/>
            <a:chExt cx="5509659" cy="1390316"/>
          </a:xfrm>
        </p:grpSpPr>
        <p:pic>
          <p:nvPicPr>
            <p:cNvPr id="5" name="Picture 4" descr="vector-people-crowd.eps"/>
            <p:cNvPicPr>
              <a:picLocks noChangeAspect="1"/>
            </p:cNvPicPr>
            <p:nvPr/>
          </p:nvPicPr>
          <p:blipFill rotWithShape="1">
            <a:blip r:embed="rId2" cstate="screen">
              <a:extLst>
                <a:ext uri="{28A0092B-C50C-407E-A947-70E740481C1C}">
                  <a14:useLocalDpi xmlns:a14="http://schemas.microsoft.com/office/drawing/2010/main"/>
                </a:ext>
              </a:extLst>
            </a:blip>
            <a:srcRect t="63743" r="66787" b="23782"/>
            <a:stretch/>
          </p:blipFill>
          <p:spPr>
            <a:xfrm>
              <a:off x="5102594" y="1484784"/>
              <a:ext cx="3501854" cy="1390316"/>
            </a:xfrm>
            <a:prstGeom prst="rect">
              <a:avLst/>
            </a:prstGeom>
          </p:spPr>
        </p:pic>
        <p:sp>
          <p:nvSpPr>
            <p:cNvPr id="2" name="TextBox 1"/>
            <p:cNvSpPr txBox="1"/>
            <p:nvPr/>
          </p:nvSpPr>
          <p:spPr>
            <a:xfrm>
              <a:off x="3923928" y="1815933"/>
              <a:ext cx="1224136" cy="4667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1" u="none" strike="noStrike" kern="1200" cap="none" spc="0" normalizeH="0" baseline="0" noProof="0" dirty="0">
                  <a:ln>
                    <a:noFill/>
                  </a:ln>
                  <a:solidFill>
                    <a:prstClr val="black"/>
                  </a:solidFill>
                  <a:effectLst/>
                  <a:uLnTx/>
                  <a:uFillTx/>
                  <a:latin typeface="Calibri" panose="020F0502020204030204"/>
                  <a:ea typeface="+mn-ea"/>
                  <a:cs typeface="+mn-cs"/>
                </a:rPr>
                <a:t>vs</a:t>
              </a:r>
            </a:p>
          </p:txBody>
        </p:sp>
        <p:pic>
          <p:nvPicPr>
            <p:cNvPr id="11" name="Picture 10" descr="wheelchair.gi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094789" y="1815933"/>
              <a:ext cx="685125" cy="1008112"/>
            </a:xfrm>
            <a:prstGeom prst="rect">
              <a:avLst/>
            </a:prstGeom>
          </p:spPr>
        </p:pic>
      </p:grpSp>
      <p:sp>
        <p:nvSpPr>
          <p:cNvPr id="9" name="TextBox 8"/>
          <p:cNvSpPr txBox="1"/>
          <p:nvPr/>
        </p:nvSpPr>
        <p:spPr>
          <a:xfrm>
            <a:off x="2207568" y="4797152"/>
            <a:ext cx="7776864" cy="18158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More than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500K exomes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and </a:t>
            </a: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50K genomes </a:t>
            </a:r>
            <a: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t>have been sequenced worldwide</a:t>
            </a:r>
            <a:br>
              <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rPr>
            </a:b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a:t>
            </a:r>
            <a:endParaRPr lang="en-US" sz="2800" dirty="0">
              <a:solidFill>
                <a:prstClr val="black"/>
              </a:solidFill>
              <a:latin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mn-cs"/>
              </a:rPr>
              <a:t>inconsistently processed</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309D6C1C-FBA0-804E-AC8D-D87352EA2F64}"/>
              </a:ext>
            </a:extLst>
          </p:cNvPr>
          <p:cNvSpPr/>
          <p:nvPr/>
        </p:nvSpPr>
        <p:spPr>
          <a:xfrm>
            <a:off x="0" y="0"/>
            <a:ext cx="1828800" cy="10147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377037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107087" y="0"/>
            <a:ext cx="11837262" cy="985838"/>
          </a:xfrm>
        </p:spPr>
        <p:txBody>
          <a:bodyPr>
            <a:normAutofit/>
          </a:bodyPr>
          <a:lstStyle/>
          <a:p>
            <a:r>
              <a:rPr lang="en-US" b="1" dirty="0"/>
              <a:t>Variations at the population level</a:t>
            </a:r>
          </a:p>
        </p:txBody>
      </p:sp>
      <p:sp>
        <p:nvSpPr>
          <p:cNvPr id="7" name="Rectangle 6"/>
          <p:cNvSpPr/>
          <p:nvPr/>
        </p:nvSpPr>
        <p:spPr>
          <a:xfrm>
            <a:off x="661986" y="1418748"/>
            <a:ext cx="11282363" cy="4832092"/>
          </a:xfrm>
          <a:prstGeom prst="rect">
            <a:avLst/>
          </a:prstGeom>
        </p:spPr>
        <p:txBody>
          <a:bodyPr wrap="square">
            <a:spAutoFit/>
          </a:bodyPr>
          <a:lstStyle/>
          <a:p>
            <a:r>
              <a:rPr lang="en-US" sz="2800" dirty="0">
                <a:solidFill>
                  <a:prstClr val="black"/>
                </a:solidFill>
              </a:rPr>
              <a:t>Evolution is the change in </a:t>
            </a:r>
            <a:r>
              <a:rPr lang="en-US" sz="2800" dirty="0">
                <a:solidFill>
                  <a:srgbClr val="C00000"/>
                </a:solidFill>
              </a:rPr>
              <a:t>inheritable traits </a:t>
            </a:r>
            <a:r>
              <a:rPr lang="en-US" sz="2800" dirty="0">
                <a:solidFill>
                  <a:prstClr val="black"/>
                </a:solidFill>
              </a:rPr>
              <a:t>in a population over generations.</a:t>
            </a:r>
          </a:p>
          <a:p>
            <a:endParaRPr lang="en-US" sz="2800" dirty="0">
              <a:solidFill>
                <a:prstClr val="black"/>
              </a:solidFill>
            </a:endParaRPr>
          </a:p>
          <a:p>
            <a:r>
              <a:rPr lang="en-US" sz="2800" b="1" dirty="0">
                <a:solidFill>
                  <a:srgbClr val="C00000"/>
                </a:solidFill>
              </a:rPr>
              <a:t>Change in traits </a:t>
            </a:r>
            <a:r>
              <a:rPr lang="en-US" sz="2800" dirty="0">
                <a:solidFill>
                  <a:prstClr val="black"/>
                </a:solidFill>
              </a:rPr>
              <a:t>is caused by changes in the the DNA that code for those traits. </a:t>
            </a:r>
          </a:p>
          <a:p>
            <a:endParaRPr lang="en-US" sz="2800" b="1" dirty="0">
              <a:solidFill>
                <a:prstClr val="black"/>
              </a:solidFill>
            </a:endParaRPr>
          </a:p>
          <a:p>
            <a:r>
              <a:rPr lang="en-US" sz="2800" dirty="0">
                <a:solidFill>
                  <a:prstClr val="black"/>
                </a:solidFill>
              </a:rPr>
              <a:t>Some individuals have traits that help them </a:t>
            </a:r>
            <a:r>
              <a:rPr lang="en-US" sz="2800" b="1" dirty="0">
                <a:solidFill>
                  <a:prstClr val="black"/>
                </a:solidFill>
              </a:rPr>
              <a:t>survive</a:t>
            </a:r>
            <a:r>
              <a:rPr lang="en-US" sz="2800" dirty="0">
                <a:solidFill>
                  <a:prstClr val="black"/>
                </a:solidFill>
              </a:rPr>
              <a:t> and </a:t>
            </a:r>
            <a:r>
              <a:rPr lang="en-US" sz="2800" b="1" dirty="0">
                <a:solidFill>
                  <a:prstClr val="black"/>
                </a:solidFill>
              </a:rPr>
              <a:t>reproduce</a:t>
            </a:r>
            <a:r>
              <a:rPr lang="en-US" sz="2800" dirty="0">
                <a:solidFill>
                  <a:prstClr val="black"/>
                </a:solidFill>
              </a:rPr>
              <a:t>, while others have traits that put them at a disadvantage.</a:t>
            </a:r>
          </a:p>
          <a:p>
            <a:endParaRPr lang="en-US" sz="2800" b="1" dirty="0">
              <a:solidFill>
                <a:prstClr val="black"/>
              </a:solidFill>
            </a:endParaRPr>
          </a:p>
          <a:p>
            <a:r>
              <a:rPr lang="en-US" sz="2800" b="1" dirty="0">
                <a:solidFill>
                  <a:prstClr val="black"/>
                </a:solidFill>
              </a:rPr>
              <a:t>Natural selection </a:t>
            </a:r>
            <a:r>
              <a:rPr lang="en-US" sz="2800" dirty="0">
                <a:solidFill>
                  <a:prstClr val="black"/>
                </a:solidFill>
              </a:rPr>
              <a:t>tends to increase </a:t>
            </a:r>
            <a:r>
              <a:rPr lang="en-US" sz="2800" dirty="0">
                <a:solidFill>
                  <a:srgbClr val="FF0000"/>
                </a:solidFill>
              </a:rPr>
              <a:t>favorable traits in a population and decrease unfavorable trait</a:t>
            </a:r>
          </a:p>
          <a:p>
            <a:endParaRPr lang="en-GB" sz="2800" dirty="0">
              <a:solidFill>
                <a:prstClr val="black"/>
              </a:solidFill>
            </a:endParaRPr>
          </a:p>
        </p:txBody>
      </p:sp>
    </p:spTree>
    <p:extLst>
      <p:ext uri="{BB962C8B-B14F-4D97-AF65-F5344CB8AC3E}">
        <p14:creationId xmlns:p14="http://schemas.microsoft.com/office/powerpoint/2010/main" val="491511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37653"/>
            <a:ext cx="10972800" cy="1143000"/>
          </a:xfrm>
        </p:spPr>
        <p:txBody>
          <a:bodyPr>
            <a:normAutofit fontScale="90000"/>
          </a:bodyPr>
          <a:lstStyle/>
          <a:p>
            <a:r>
              <a:rPr lang="en-US" b="1" dirty="0"/>
              <a:t>Variation at the population level </a:t>
            </a:r>
            <a:r>
              <a:rPr lang="mr-IN" b="1" dirty="0"/>
              <a:t>–</a:t>
            </a:r>
            <a:r>
              <a:rPr lang="en-US" b="1" dirty="0"/>
              <a:t>  </a:t>
            </a:r>
            <a:br>
              <a:rPr lang="en-US" b="1" dirty="0"/>
            </a:br>
            <a:r>
              <a:rPr lang="en-US" b="1" dirty="0"/>
              <a:t>A species evolution  (HUMAN)</a:t>
            </a:r>
          </a:p>
        </p:txBody>
      </p:sp>
      <p:pic>
        <p:nvPicPr>
          <p:cNvPr id="5" name="Picture 2" descr="mage result for variation population">
            <a:hlinkClick r:id="rId2"/>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3714750" y="1180653"/>
            <a:ext cx="5214937" cy="56773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71532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ChangeArrowheads="1"/>
          </p:cNvSpPr>
          <p:nvPr/>
        </p:nvSpPr>
        <p:spPr bwMode="auto">
          <a:xfrm>
            <a:off x="1524000" y="0"/>
            <a:ext cx="8763000"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lstStyle>
            <a:lvl1pPr algn="ctr">
              <a:defRPr sz="4400">
                <a:solidFill>
                  <a:schemeClr val="tx2"/>
                </a:solidFill>
                <a:latin typeface="Times" charset="0"/>
              </a:defRPr>
            </a:lvl1pPr>
            <a:lvl2pPr algn="ctr">
              <a:defRPr sz="4400">
                <a:solidFill>
                  <a:schemeClr val="tx2"/>
                </a:solidFill>
                <a:latin typeface="Times" charset="0"/>
              </a:defRPr>
            </a:lvl2pPr>
            <a:lvl3pPr algn="ctr">
              <a:defRPr sz="4400">
                <a:solidFill>
                  <a:schemeClr val="tx2"/>
                </a:solidFill>
                <a:latin typeface="Times" charset="0"/>
              </a:defRPr>
            </a:lvl3pPr>
            <a:lvl4pPr algn="ctr">
              <a:defRPr sz="4400">
                <a:solidFill>
                  <a:schemeClr val="tx2"/>
                </a:solidFill>
                <a:latin typeface="Times" charset="0"/>
              </a:defRPr>
            </a:lvl4pPr>
            <a:lvl5pPr algn="ctr">
              <a:defRPr sz="4400">
                <a:solidFill>
                  <a:schemeClr val="tx2"/>
                </a:solidFill>
                <a:latin typeface="Times" charset="0"/>
              </a:defRPr>
            </a:lvl5pPr>
            <a:lvl6pPr marL="457200" algn="ctr" eaLnBrk="0" fontAlgn="base" hangingPunct="0">
              <a:spcBef>
                <a:spcPct val="0"/>
              </a:spcBef>
              <a:spcAft>
                <a:spcPct val="0"/>
              </a:spcAft>
              <a:defRPr sz="4400">
                <a:solidFill>
                  <a:schemeClr val="tx2"/>
                </a:solidFill>
                <a:latin typeface="Times" charset="0"/>
              </a:defRPr>
            </a:lvl6pPr>
            <a:lvl7pPr marL="914400" algn="ctr" eaLnBrk="0" fontAlgn="base" hangingPunct="0">
              <a:spcBef>
                <a:spcPct val="0"/>
              </a:spcBef>
              <a:spcAft>
                <a:spcPct val="0"/>
              </a:spcAft>
              <a:defRPr sz="4400">
                <a:solidFill>
                  <a:schemeClr val="tx2"/>
                </a:solidFill>
                <a:latin typeface="Times" charset="0"/>
              </a:defRPr>
            </a:lvl7pPr>
            <a:lvl8pPr marL="1371600" algn="ctr" eaLnBrk="0" fontAlgn="base" hangingPunct="0">
              <a:spcBef>
                <a:spcPct val="0"/>
              </a:spcBef>
              <a:spcAft>
                <a:spcPct val="0"/>
              </a:spcAft>
              <a:defRPr sz="4400">
                <a:solidFill>
                  <a:schemeClr val="tx2"/>
                </a:solidFill>
                <a:latin typeface="Times" charset="0"/>
              </a:defRPr>
            </a:lvl8pPr>
            <a:lvl9pPr marL="1828800" algn="ctr" eaLnBrk="0" fontAlgn="base" hangingPunct="0">
              <a:spcBef>
                <a:spcPct val="0"/>
              </a:spcBef>
              <a:spcAft>
                <a:spcPct val="0"/>
              </a:spcAft>
              <a:defRPr sz="4400">
                <a:solidFill>
                  <a:schemeClr val="tx2"/>
                </a:solidFill>
                <a:latin typeface="Times" charset="0"/>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en-US" sz="3600" b="0" i="0" u="none" strike="noStrike" kern="1200" cap="none" spc="0" normalizeH="0" baseline="0" noProof="0">
                <a:ln>
                  <a:noFill/>
                </a:ln>
                <a:solidFill>
                  <a:srgbClr val="675E47"/>
                </a:solidFill>
                <a:effectLst/>
                <a:uLnTx/>
                <a:uFillTx/>
                <a:latin typeface="Arial" charset="0"/>
                <a:ea typeface="+mn-ea"/>
                <a:cs typeface="+mn-cs"/>
              </a:rPr>
              <a:t>Total sequence variation in humans </a:t>
            </a:r>
          </a:p>
        </p:txBody>
      </p:sp>
      <p:sp>
        <p:nvSpPr>
          <p:cNvPr id="408579" name="Text Box 3"/>
          <p:cNvSpPr txBox="1">
            <a:spLocks noChangeArrowheads="1"/>
          </p:cNvSpPr>
          <p:nvPr/>
        </p:nvSpPr>
        <p:spPr bwMode="auto">
          <a:xfrm>
            <a:off x="914401" y="1066801"/>
            <a:ext cx="9229726" cy="3939540"/>
          </a:xfrm>
          <a:prstGeom prst="rect">
            <a:avLst/>
          </a:prstGeom>
          <a:noFill/>
          <a:ln>
            <a:noFill/>
          </a:ln>
          <a:effectLst/>
          <a:extLst>
            <a:ext uri="{909E8E84-426E-40DD-AFC4-6F175D3DCCD1}">
              <a14:hiddenFill xmlns:a14="http://schemas.microsoft.com/office/drawing/2010/main">
                <a:solidFill>
                  <a:srgbClr val="FF0000"/>
                </a:solidFill>
              </a14:hiddenFill>
            </a:ext>
            <a:ext uri="{91240B29-F687-4F45-9708-019B960494DF}">
              <a14:hiddenLine xmlns:a14="http://schemas.microsoft.com/office/drawing/2010/main" w="38100">
                <a:solidFill>
                  <a:schemeClr val="accent1"/>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square" lIns="0" tIns="0" rIns="0" bIns="0">
            <a:spAutoFit/>
          </a:bodyPr>
          <a:lstStyle/>
          <a:p>
            <a:pPr marL="0" marR="0" lvl="0" indent="0" algn="l" defTabSz="457200" rtl="0" eaLnBrk="1" fontAlgn="auto" latinLnBrk="0" hangingPunct="1">
              <a:lnSpc>
                <a:spcPct val="100000"/>
              </a:lnSpc>
              <a:spcBef>
                <a:spcPct val="50000"/>
              </a:spcBef>
              <a:spcAft>
                <a:spcPts val="0"/>
              </a:spcAft>
              <a:buClrTx/>
              <a:buSzTx/>
              <a:buFontTx/>
              <a:buNone/>
              <a:tabLst/>
              <a:defRPr/>
            </a:pPr>
            <a:endParaRPr kumimoji="0" lang="en-US" altLang="en-US" sz="2400" b="0" i="0" u="none" strike="noStrike" kern="1200" cap="none" spc="0" normalizeH="0" baseline="0" noProof="0" dirty="0">
              <a:ln>
                <a:noFill/>
              </a:ln>
              <a:solidFill>
                <a:srgbClr val="2F2B20"/>
              </a:solidFill>
              <a:effectLst/>
              <a:uLnTx/>
              <a:uFillTx/>
              <a:latin typeface="Times New Roman" charset="0"/>
              <a:ea typeface="+mn-ea"/>
              <a:cs typeface="+mn-cs"/>
            </a:endParaRPr>
          </a:p>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Population size:	6x10</a:t>
            </a:r>
            <a:r>
              <a:rPr kumimoji="0" lang="en-US" altLang="en-US" sz="2400" b="0" i="0" u="none" strike="noStrike" kern="1200" cap="none" spc="0" normalizeH="0" baseline="50000" noProof="0" dirty="0">
                <a:ln>
                  <a:noFill/>
                </a:ln>
                <a:solidFill>
                  <a:srgbClr val="2F2B20"/>
                </a:solidFill>
                <a:effectLst/>
                <a:uLnTx/>
                <a:uFillTx/>
                <a:latin typeface="Calibri"/>
                <a:ea typeface="+mn-ea"/>
                <a:cs typeface="+mn-cs"/>
              </a:rPr>
              <a:t>9</a:t>
            </a: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  (diploid)</a:t>
            </a:r>
          </a:p>
          <a:p>
            <a:pPr marL="0" marR="0" lvl="0" indent="0" algn="l" defTabSz="457200" rtl="0" eaLnBrk="1" fontAlgn="auto" latinLnBrk="0" hangingPunct="1">
              <a:lnSpc>
                <a:spcPct val="100000"/>
              </a:lnSpc>
              <a:spcBef>
                <a:spcPct val="50000"/>
              </a:spcBef>
              <a:spcAft>
                <a:spcPts val="0"/>
              </a:spcAft>
              <a:buClrTx/>
              <a:buSzTx/>
              <a:buFontTx/>
              <a:buNone/>
              <a:tabLst/>
              <a:defRPr/>
            </a:pP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Mutation rate:	 2x10</a:t>
            </a:r>
            <a:r>
              <a:rPr kumimoji="0" lang="en-US" altLang="en-US" sz="2400" b="0" i="0" u="none" strike="noStrike" kern="1200" cap="none" spc="0" normalizeH="0" baseline="50000" noProof="0" dirty="0">
                <a:ln>
                  <a:noFill/>
                </a:ln>
                <a:solidFill>
                  <a:srgbClr val="2F2B20"/>
                </a:solidFill>
                <a:effectLst/>
                <a:uLnTx/>
                <a:uFillTx/>
                <a:latin typeface="Calibri"/>
                <a:ea typeface="+mn-ea"/>
                <a:cs typeface="+mn-cs"/>
              </a:rPr>
              <a:t>–8</a:t>
            </a: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 per </a:t>
            </a:r>
            <a:r>
              <a:rPr kumimoji="0" lang="en-US" altLang="en-US" sz="2400" b="0" i="0" u="none" strike="noStrike" kern="1200" cap="none" spc="0" normalizeH="0" baseline="0" noProof="0" dirty="0" err="1">
                <a:ln>
                  <a:noFill/>
                </a:ln>
                <a:solidFill>
                  <a:srgbClr val="2F2B20"/>
                </a:solidFill>
                <a:effectLst/>
                <a:uLnTx/>
                <a:uFillTx/>
                <a:latin typeface="Calibri"/>
                <a:ea typeface="+mn-ea"/>
                <a:cs typeface="+mn-cs"/>
              </a:rPr>
              <a:t>bp</a:t>
            </a: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 per generation</a:t>
            </a:r>
          </a:p>
          <a:p>
            <a:pPr marL="0" marR="0" lvl="0" indent="0" algn="l" defTabSz="457200" rtl="0" eaLnBrk="1" fontAlgn="auto" latinLnBrk="0" hangingPunct="1">
              <a:lnSpc>
                <a:spcPct val="100000"/>
              </a:lnSpc>
              <a:spcBef>
                <a:spcPct val="100000"/>
              </a:spcBef>
              <a:spcAft>
                <a:spcPts val="0"/>
              </a:spcAft>
              <a:buClrTx/>
              <a:buSzTx/>
              <a:buFontTx/>
              <a:buNone/>
              <a:tabLst/>
              <a:defRPr/>
            </a:pPr>
            <a:r>
              <a:rPr kumimoji="0" lang="en-US" altLang="en-US" sz="2400" b="0" i="0" u="none" strike="noStrike" kern="1200" cap="none" spc="0" normalizeH="0" baseline="0" noProof="0" dirty="0">
                <a:ln>
                  <a:noFill/>
                </a:ln>
                <a:solidFill>
                  <a:srgbClr val="2F2B20"/>
                </a:solidFill>
                <a:effectLst/>
                <a:uLnTx/>
                <a:uFillTx/>
                <a:latin typeface="Calibri"/>
                <a:ea typeface="+mn-ea"/>
                <a:cs typeface="+mn-cs"/>
                <a:sym typeface="Symbol" charset="2"/>
              </a:rPr>
              <a:t></a:t>
            </a:r>
            <a:r>
              <a:rPr kumimoji="0" lang="en-US" altLang="en-US" sz="2400" b="0" i="0" u="none" strike="noStrike" kern="1200" cap="none" spc="0" normalizeH="0" baseline="0" noProof="0" dirty="0">
                <a:ln>
                  <a:noFill/>
                </a:ln>
                <a:solidFill>
                  <a:srgbClr val="FF0000"/>
                </a:solidFill>
                <a:effectLst/>
                <a:uLnTx/>
                <a:uFillTx/>
                <a:latin typeface="Calibri"/>
                <a:ea typeface="+mn-ea"/>
                <a:cs typeface="+mn-cs"/>
              </a:rPr>
              <a:t>Every variant compatible with life exists in the population</a:t>
            </a:r>
          </a:p>
          <a:p>
            <a:pPr marL="0" marR="0" lvl="0" indent="0" algn="l" defTabSz="457200" rtl="0" eaLnBrk="1" fontAlgn="auto" latinLnBrk="0" hangingPunct="1">
              <a:lnSpc>
                <a:spcPct val="100000"/>
              </a:lnSpc>
              <a:spcBef>
                <a:spcPct val="100000"/>
              </a:spcBef>
              <a:spcAft>
                <a:spcPts val="0"/>
              </a:spcAft>
              <a:buClrTx/>
              <a:buSzTx/>
              <a:buFontTx/>
              <a:buNone/>
              <a:tabLst/>
              <a:defRPr/>
            </a:pPr>
            <a:r>
              <a:rPr kumimoji="0" lang="en-US" altLang="en-US" sz="2400" b="0" i="0" u="none" strike="noStrike" kern="1200" cap="none" spc="0" normalizeH="0" baseline="0" noProof="0" dirty="0">
                <a:ln>
                  <a:noFill/>
                </a:ln>
                <a:solidFill>
                  <a:srgbClr val="2F2B20"/>
                </a:solidFill>
                <a:effectLst/>
                <a:uLnTx/>
                <a:uFillTx/>
                <a:latin typeface="Calibri"/>
                <a:ea typeface="+mn-ea"/>
                <a:cs typeface="+mn-cs"/>
              </a:rPr>
              <a:t>BUT: Most are vanishingly rare</a:t>
            </a:r>
          </a:p>
          <a:p>
            <a:pPr marL="0" marR="0" lvl="0" indent="0" algn="l" defTabSz="457200" rtl="0" eaLnBrk="1" fontAlgn="auto" latinLnBrk="0" hangingPunct="1">
              <a:lnSpc>
                <a:spcPct val="100000"/>
              </a:lnSpc>
              <a:spcBef>
                <a:spcPct val="100000"/>
              </a:spcBef>
              <a:spcAft>
                <a:spcPts val="0"/>
              </a:spcAft>
              <a:buClrTx/>
              <a:buSzTx/>
              <a:buFontTx/>
              <a:buNone/>
              <a:tabLst/>
              <a:defRPr/>
            </a:pPr>
            <a:r>
              <a:rPr kumimoji="0" lang="en-US" altLang="en-US" sz="3200" b="0" i="0" u="none" strike="noStrike" kern="1200" cap="none" spc="0" normalizeH="0" baseline="0" noProof="0" dirty="0">
                <a:ln>
                  <a:noFill/>
                </a:ln>
                <a:solidFill>
                  <a:srgbClr val="2F2B20"/>
                </a:solidFill>
                <a:effectLst/>
                <a:uLnTx/>
                <a:uFillTx/>
                <a:latin typeface="Calibri"/>
                <a:ea typeface="+mn-ea"/>
                <a:cs typeface="+mn-cs"/>
              </a:rPr>
              <a:t>Compare 2 haploid genomes: </a:t>
            </a:r>
            <a:r>
              <a:rPr kumimoji="0" lang="en-US" altLang="en-US" sz="3200" b="1" i="0" u="none" strike="noStrike" kern="1200" cap="none" spc="0" normalizeH="0" baseline="0" noProof="0" dirty="0">
                <a:ln>
                  <a:noFill/>
                </a:ln>
                <a:solidFill>
                  <a:srgbClr val="2F2B20"/>
                </a:solidFill>
                <a:effectLst/>
                <a:uLnTx/>
                <a:uFillTx/>
                <a:latin typeface="Calibri"/>
                <a:ea typeface="+mn-ea"/>
                <a:cs typeface="+mn-cs"/>
              </a:rPr>
              <a:t>1 SNP per 1000 </a:t>
            </a:r>
            <a:r>
              <a:rPr kumimoji="0" lang="en-US" altLang="en-US" sz="3200" b="1" i="0" u="none" strike="noStrike" kern="1200" cap="none" spc="0" normalizeH="0" baseline="0" noProof="0" dirty="0" err="1">
                <a:ln>
                  <a:noFill/>
                </a:ln>
                <a:solidFill>
                  <a:srgbClr val="2F2B20"/>
                </a:solidFill>
                <a:effectLst/>
                <a:uLnTx/>
                <a:uFillTx/>
                <a:latin typeface="Calibri"/>
                <a:ea typeface="+mn-ea"/>
                <a:cs typeface="+mn-cs"/>
              </a:rPr>
              <a:t>bp.</a:t>
            </a:r>
            <a:r>
              <a:rPr kumimoji="0" lang="en-US" altLang="en-US" sz="3200" b="1" i="0" u="none" strike="noStrike" kern="1200" cap="none" spc="0" normalizeH="0" baseline="0" noProof="0" dirty="0">
                <a:ln>
                  <a:noFill/>
                </a:ln>
                <a:solidFill>
                  <a:srgbClr val="2F2B20"/>
                </a:solidFill>
                <a:effectLst/>
                <a:uLnTx/>
                <a:uFillTx/>
                <a:latin typeface="Calibri"/>
                <a:ea typeface="+mn-ea"/>
                <a:cs typeface="+mn-cs"/>
              </a:rPr>
              <a:t>. </a:t>
            </a:r>
          </a:p>
        </p:txBody>
      </p:sp>
      <p:sp>
        <p:nvSpPr>
          <p:cNvPr id="408581" name="Line 5"/>
          <p:cNvSpPr>
            <a:spLocks noChangeShapeType="1"/>
          </p:cNvSpPr>
          <p:nvPr/>
        </p:nvSpPr>
        <p:spPr bwMode="auto">
          <a:xfrm>
            <a:off x="1524000" y="1219200"/>
            <a:ext cx="9144000" cy="0"/>
          </a:xfrm>
          <a:prstGeom prst="line">
            <a:avLst/>
          </a:prstGeom>
          <a:noFill/>
          <a:ln w="254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F2B20"/>
              </a:solidFill>
              <a:effectLst/>
              <a:uLnTx/>
              <a:uFillTx/>
              <a:latin typeface="Calibri"/>
              <a:ea typeface="+mn-ea"/>
              <a:cs typeface="+mn-cs"/>
            </a:endParaRPr>
          </a:p>
        </p:txBody>
      </p:sp>
      <p:sp>
        <p:nvSpPr>
          <p:cNvPr id="5" name="Rectangle 4">
            <a:extLst>
              <a:ext uri="{FF2B5EF4-FFF2-40B4-BE49-F238E27FC236}">
                <a16:creationId xmlns:a16="http://schemas.microsoft.com/office/drawing/2014/main" id="{789FE07E-3A9E-C846-86CF-3CD9D4DEFE32}"/>
              </a:ext>
            </a:extLst>
          </p:cNvPr>
          <p:cNvSpPr/>
          <p:nvPr/>
        </p:nvSpPr>
        <p:spPr>
          <a:xfrm>
            <a:off x="0" y="3609"/>
            <a:ext cx="2284796" cy="773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73433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1" y="37653"/>
            <a:ext cx="11296185" cy="4144054"/>
          </a:xfrm>
        </p:spPr>
        <p:txBody>
          <a:bodyPr>
            <a:normAutofit/>
          </a:bodyPr>
          <a:lstStyle/>
          <a:p>
            <a:r>
              <a:rPr lang="en-US" b="1" dirty="0"/>
              <a:t>1000G</a:t>
            </a:r>
            <a:br>
              <a:rPr lang="en-US" b="1" dirty="0"/>
            </a:br>
            <a:r>
              <a:rPr lang="en-US" sz="3600" dirty="0">
                <a:hlinkClick r:id="rId2" tooltip="Home"/>
              </a:rPr>
              <a:t>IGSR: The International Genome Sample Resource</a:t>
            </a:r>
            <a:br>
              <a:rPr lang="en-US" sz="3600" dirty="0"/>
            </a:br>
            <a:endParaRPr lang="en-US" b="1" dirty="0"/>
          </a:p>
        </p:txBody>
      </p:sp>
      <p:pic>
        <p:nvPicPr>
          <p:cNvPr id="3" name="Picture 2">
            <a:extLst>
              <a:ext uri="{FF2B5EF4-FFF2-40B4-BE49-F238E27FC236}">
                <a16:creationId xmlns:a16="http://schemas.microsoft.com/office/drawing/2014/main" id="{BCBD738F-72F9-9D4B-A6AC-208C6191390A}"/>
              </a:ext>
            </a:extLst>
          </p:cNvPr>
          <p:cNvPicPr>
            <a:picLocks noChangeAspect="1"/>
          </p:cNvPicPr>
          <p:nvPr/>
        </p:nvPicPr>
        <p:blipFill>
          <a:blip r:embed="rId3"/>
          <a:stretch>
            <a:fillRect/>
          </a:stretch>
        </p:blipFill>
        <p:spPr>
          <a:xfrm>
            <a:off x="2566019" y="3111191"/>
            <a:ext cx="6502400" cy="3200400"/>
          </a:xfrm>
          <a:prstGeom prst="rect">
            <a:avLst/>
          </a:prstGeom>
        </p:spPr>
      </p:pic>
    </p:spTree>
    <p:extLst>
      <p:ext uri="{BB962C8B-B14F-4D97-AF65-F5344CB8AC3E}">
        <p14:creationId xmlns:p14="http://schemas.microsoft.com/office/powerpoint/2010/main" val="3299751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p:cNvSpPr>
            <a:spLocks noChangeArrowheads="1"/>
          </p:cNvSpPr>
          <p:nvPr/>
        </p:nvSpPr>
        <p:spPr bwMode="auto">
          <a:xfrm>
            <a:off x="6400800" y="3633789"/>
            <a:ext cx="1426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dirty="0">
                <a:solidFill>
                  <a:srgbClr val="2F2B20"/>
                </a:solidFill>
              </a:rPr>
              <a:t>C</a:t>
            </a:r>
            <a:endParaRPr lang="en-US" altLang="en-US" sz="2400" dirty="0">
              <a:solidFill>
                <a:srgbClr val="2F2B20"/>
              </a:solidFill>
            </a:endParaRPr>
          </a:p>
        </p:txBody>
      </p:sp>
      <p:sp>
        <p:nvSpPr>
          <p:cNvPr id="272387" name="Rectangle 3"/>
          <p:cNvSpPr>
            <a:spLocks noChangeArrowheads="1"/>
          </p:cNvSpPr>
          <p:nvPr/>
        </p:nvSpPr>
        <p:spPr bwMode="auto">
          <a:xfrm>
            <a:off x="6589713" y="3633789"/>
            <a:ext cx="13305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a</a:t>
            </a:r>
            <a:endParaRPr lang="en-US" altLang="en-US" sz="2400">
              <a:solidFill>
                <a:srgbClr val="2F2B20"/>
              </a:solidFill>
            </a:endParaRPr>
          </a:p>
        </p:txBody>
      </p:sp>
      <p:sp>
        <p:nvSpPr>
          <p:cNvPr id="272388" name="Rectangle 4"/>
          <p:cNvSpPr>
            <a:spLocks noChangeArrowheads="1"/>
          </p:cNvSpPr>
          <p:nvPr/>
        </p:nvSpPr>
        <p:spPr bwMode="auto">
          <a:xfrm>
            <a:off x="6734175" y="3633789"/>
            <a:ext cx="1074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s</a:t>
            </a:r>
            <a:endParaRPr lang="en-US" altLang="en-US" sz="2400">
              <a:solidFill>
                <a:srgbClr val="2F2B20"/>
              </a:solidFill>
            </a:endParaRPr>
          </a:p>
        </p:txBody>
      </p:sp>
      <p:sp>
        <p:nvSpPr>
          <p:cNvPr id="272389" name="Rectangle 5"/>
          <p:cNvSpPr>
            <a:spLocks noChangeArrowheads="1"/>
          </p:cNvSpPr>
          <p:nvPr/>
        </p:nvSpPr>
        <p:spPr bwMode="auto">
          <a:xfrm>
            <a:off x="6877050" y="3633789"/>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e</a:t>
            </a:r>
            <a:endParaRPr lang="en-US" altLang="en-US" sz="2400">
              <a:solidFill>
                <a:srgbClr val="2F2B20"/>
              </a:solidFill>
            </a:endParaRPr>
          </a:p>
        </p:txBody>
      </p:sp>
      <p:sp>
        <p:nvSpPr>
          <p:cNvPr id="272390" name="Rectangle 6"/>
          <p:cNvSpPr>
            <a:spLocks noChangeArrowheads="1"/>
          </p:cNvSpPr>
          <p:nvPr/>
        </p:nvSpPr>
        <p:spPr bwMode="auto">
          <a:xfrm>
            <a:off x="7021513" y="3633789"/>
            <a:ext cx="1074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s</a:t>
            </a:r>
            <a:endParaRPr lang="en-US" altLang="en-US" sz="2400">
              <a:solidFill>
                <a:srgbClr val="2F2B20"/>
              </a:solidFill>
            </a:endParaRPr>
          </a:p>
        </p:txBody>
      </p:sp>
      <p:sp>
        <p:nvSpPr>
          <p:cNvPr id="272391" name="Rectangle 7"/>
          <p:cNvSpPr>
            <a:spLocks noChangeArrowheads="1"/>
          </p:cNvSpPr>
          <p:nvPr/>
        </p:nvSpPr>
        <p:spPr bwMode="auto">
          <a:xfrm>
            <a:off x="8702675" y="3633789"/>
            <a:ext cx="14266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C</a:t>
            </a:r>
            <a:endParaRPr lang="en-US" altLang="en-US" sz="2400">
              <a:solidFill>
                <a:srgbClr val="2F2B20"/>
              </a:solidFill>
            </a:endParaRPr>
          </a:p>
        </p:txBody>
      </p:sp>
      <p:sp>
        <p:nvSpPr>
          <p:cNvPr id="272392" name="Rectangle 8"/>
          <p:cNvSpPr>
            <a:spLocks noChangeArrowheads="1"/>
          </p:cNvSpPr>
          <p:nvPr/>
        </p:nvSpPr>
        <p:spPr bwMode="auto">
          <a:xfrm>
            <a:off x="8882063" y="3633789"/>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o</a:t>
            </a:r>
            <a:endParaRPr lang="en-US" altLang="en-US" sz="2400">
              <a:solidFill>
                <a:srgbClr val="2F2B20"/>
              </a:solidFill>
            </a:endParaRPr>
          </a:p>
        </p:txBody>
      </p:sp>
      <p:sp>
        <p:nvSpPr>
          <p:cNvPr id="272393" name="Rectangle 9"/>
          <p:cNvSpPr>
            <a:spLocks noChangeArrowheads="1"/>
          </p:cNvSpPr>
          <p:nvPr/>
        </p:nvSpPr>
        <p:spPr bwMode="auto">
          <a:xfrm>
            <a:off x="9043988" y="3633789"/>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n</a:t>
            </a:r>
            <a:endParaRPr lang="en-US" altLang="en-US" sz="2400">
              <a:solidFill>
                <a:srgbClr val="2F2B20"/>
              </a:solidFill>
            </a:endParaRPr>
          </a:p>
        </p:txBody>
      </p:sp>
      <p:sp>
        <p:nvSpPr>
          <p:cNvPr id="272394" name="Rectangle 10"/>
          <p:cNvSpPr>
            <a:spLocks noChangeArrowheads="1"/>
          </p:cNvSpPr>
          <p:nvPr/>
        </p:nvSpPr>
        <p:spPr bwMode="auto">
          <a:xfrm>
            <a:off x="9205913" y="3633789"/>
            <a:ext cx="9297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t</a:t>
            </a:r>
            <a:endParaRPr lang="en-US" altLang="en-US" sz="2400">
              <a:solidFill>
                <a:srgbClr val="2F2B20"/>
              </a:solidFill>
            </a:endParaRPr>
          </a:p>
        </p:txBody>
      </p:sp>
      <p:sp>
        <p:nvSpPr>
          <p:cNvPr id="272395" name="Rectangle 11"/>
          <p:cNvSpPr>
            <a:spLocks noChangeArrowheads="1"/>
          </p:cNvSpPr>
          <p:nvPr/>
        </p:nvSpPr>
        <p:spPr bwMode="auto">
          <a:xfrm>
            <a:off x="9296400" y="3633789"/>
            <a:ext cx="9618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r</a:t>
            </a:r>
            <a:endParaRPr lang="en-US" altLang="en-US" sz="2400">
              <a:solidFill>
                <a:srgbClr val="2F2B20"/>
              </a:solidFill>
            </a:endParaRPr>
          </a:p>
        </p:txBody>
      </p:sp>
      <p:sp>
        <p:nvSpPr>
          <p:cNvPr id="272396" name="Rectangle 12"/>
          <p:cNvSpPr>
            <a:spLocks noChangeArrowheads="1"/>
          </p:cNvSpPr>
          <p:nvPr/>
        </p:nvSpPr>
        <p:spPr bwMode="auto">
          <a:xfrm>
            <a:off x="9385300" y="3633789"/>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o</a:t>
            </a:r>
            <a:endParaRPr lang="en-US" altLang="en-US" sz="2400">
              <a:solidFill>
                <a:srgbClr val="2F2B20"/>
              </a:solidFill>
            </a:endParaRPr>
          </a:p>
        </p:txBody>
      </p:sp>
      <p:sp>
        <p:nvSpPr>
          <p:cNvPr id="272397" name="Rectangle 13"/>
          <p:cNvSpPr>
            <a:spLocks noChangeArrowheads="1"/>
          </p:cNvSpPr>
          <p:nvPr/>
        </p:nvSpPr>
        <p:spPr bwMode="auto">
          <a:xfrm>
            <a:off x="9547225" y="3633789"/>
            <a:ext cx="6572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l</a:t>
            </a:r>
            <a:endParaRPr lang="en-US" altLang="en-US" sz="2400">
              <a:solidFill>
                <a:srgbClr val="2F2B20"/>
              </a:solidFill>
            </a:endParaRPr>
          </a:p>
        </p:txBody>
      </p:sp>
      <p:sp>
        <p:nvSpPr>
          <p:cNvPr id="272398" name="Rectangle 14"/>
          <p:cNvSpPr>
            <a:spLocks noChangeArrowheads="1"/>
          </p:cNvSpPr>
          <p:nvPr/>
        </p:nvSpPr>
        <p:spPr bwMode="auto">
          <a:xfrm>
            <a:off x="9620250" y="3633789"/>
            <a:ext cx="107402"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b="1">
                <a:solidFill>
                  <a:srgbClr val="2F2B20"/>
                </a:solidFill>
              </a:rPr>
              <a:t>s</a:t>
            </a:r>
            <a:endParaRPr lang="en-US" altLang="en-US" sz="2400">
              <a:solidFill>
                <a:srgbClr val="2F2B20"/>
              </a:solidFill>
            </a:endParaRPr>
          </a:p>
        </p:txBody>
      </p:sp>
      <p:sp>
        <p:nvSpPr>
          <p:cNvPr id="272399" name="Rectangle 15"/>
          <p:cNvSpPr>
            <a:spLocks noChangeArrowheads="1"/>
          </p:cNvSpPr>
          <p:nvPr/>
        </p:nvSpPr>
        <p:spPr bwMode="auto">
          <a:xfrm>
            <a:off x="8591551" y="2570163"/>
            <a:ext cx="169863" cy="152400"/>
          </a:xfrm>
          <a:prstGeom prst="rect">
            <a:avLst/>
          </a:prstGeom>
          <a:solidFill>
            <a:schemeClr val="tx2"/>
          </a:solidFill>
          <a:ln w="9525">
            <a:solidFill>
              <a:schemeClr val="tx1"/>
            </a:solidFill>
            <a:miter lim="800000"/>
            <a:headEnd/>
            <a:tailEnd/>
          </a:ln>
        </p:spPr>
        <p:txBody>
          <a:bodyPr/>
          <a:lstStyle/>
          <a:p>
            <a:pPr defTabSz="457200"/>
            <a:endParaRPr lang="en-US">
              <a:solidFill>
                <a:srgbClr val="2F2B20"/>
              </a:solidFill>
            </a:endParaRPr>
          </a:p>
        </p:txBody>
      </p:sp>
      <p:sp>
        <p:nvSpPr>
          <p:cNvPr id="272400" name="Freeform 16"/>
          <p:cNvSpPr>
            <a:spLocks/>
          </p:cNvSpPr>
          <p:nvPr/>
        </p:nvSpPr>
        <p:spPr bwMode="auto">
          <a:xfrm>
            <a:off x="6873875" y="2776539"/>
            <a:ext cx="179388" cy="161925"/>
          </a:xfrm>
          <a:custGeom>
            <a:avLst/>
            <a:gdLst>
              <a:gd name="T0" fmla="*/ 113 w 113"/>
              <a:gd name="T1" fmla="*/ 51 h 102"/>
              <a:gd name="T2" fmla="*/ 108 w 113"/>
              <a:gd name="T3" fmla="*/ 68 h 102"/>
              <a:gd name="T4" fmla="*/ 96 w 113"/>
              <a:gd name="T5" fmla="*/ 85 h 102"/>
              <a:gd name="T6" fmla="*/ 79 w 113"/>
              <a:gd name="T7" fmla="*/ 96 h 102"/>
              <a:gd name="T8" fmla="*/ 57 w 113"/>
              <a:gd name="T9" fmla="*/ 102 h 102"/>
              <a:gd name="T10" fmla="*/ 57 w 113"/>
              <a:gd name="T11" fmla="*/ 102 h 102"/>
              <a:gd name="T12" fmla="*/ 34 w 113"/>
              <a:gd name="T13" fmla="*/ 96 h 102"/>
              <a:gd name="T14" fmla="*/ 17 w 113"/>
              <a:gd name="T15" fmla="*/ 85 h 102"/>
              <a:gd name="T16" fmla="*/ 0 w 113"/>
              <a:gd name="T17" fmla="*/ 68 h 102"/>
              <a:gd name="T18" fmla="*/ 0 w 113"/>
              <a:gd name="T19" fmla="*/ 51 h 102"/>
              <a:gd name="T20" fmla="*/ 0 w 113"/>
              <a:gd name="T21" fmla="*/ 51 h 102"/>
              <a:gd name="T22" fmla="*/ 0 w 113"/>
              <a:gd name="T23" fmla="*/ 28 h 102"/>
              <a:gd name="T24" fmla="*/ 17 w 113"/>
              <a:gd name="T25" fmla="*/ 11 h 102"/>
              <a:gd name="T26" fmla="*/ 34 w 113"/>
              <a:gd name="T27" fmla="*/ 6 h 102"/>
              <a:gd name="T28" fmla="*/ 57 w 113"/>
              <a:gd name="T29" fmla="*/ 0 h 102"/>
              <a:gd name="T30" fmla="*/ 57 w 113"/>
              <a:gd name="T31" fmla="*/ 0 h 102"/>
              <a:gd name="T32" fmla="*/ 79 w 113"/>
              <a:gd name="T33" fmla="*/ 6 h 102"/>
              <a:gd name="T34" fmla="*/ 96 w 113"/>
              <a:gd name="T35" fmla="*/ 11 h 102"/>
              <a:gd name="T36" fmla="*/ 108 w 113"/>
              <a:gd name="T37" fmla="*/ 28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08" y="68"/>
                </a:lnTo>
                <a:lnTo>
                  <a:pt x="96" y="85"/>
                </a:lnTo>
                <a:lnTo>
                  <a:pt x="79" y="96"/>
                </a:lnTo>
                <a:lnTo>
                  <a:pt x="57" y="102"/>
                </a:lnTo>
                <a:lnTo>
                  <a:pt x="57" y="102"/>
                </a:lnTo>
                <a:lnTo>
                  <a:pt x="34" y="96"/>
                </a:lnTo>
                <a:lnTo>
                  <a:pt x="17" y="85"/>
                </a:lnTo>
                <a:lnTo>
                  <a:pt x="0" y="68"/>
                </a:lnTo>
                <a:lnTo>
                  <a:pt x="0" y="51"/>
                </a:lnTo>
                <a:lnTo>
                  <a:pt x="0" y="51"/>
                </a:lnTo>
                <a:lnTo>
                  <a:pt x="0" y="28"/>
                </a:lnTo>
                <a:lnTo>
                  <a:pt x="17" y="11"/>
                </a:lnTo>
                <a:lnTo>
                  <a:pt x="34" y="6"/>
                </a:lnTo>
                <a:lnTo>
                  <a:pt x="57" y="0"/>
                </a:lnTo>
                <a:lnTo>
                  <a:pt x="57" y="0"/>
                </a:lnTo>
                <a:lnTo>
                  <a:pt x="79" y="6"/>
                </a:lnTo>
                <a:lnTo>
                  <a:pt x="96" y="11"/>
                </a:lnTo>
                <a:lnTo>
                  <a:pt x="108" y="28"/>
                </a:lnTo>
                <a:lnTo>
                  <a:pt x="113" y="51"/>
                </a:lnTo>
                <a:close/>
              </a:path>
            </a:pathLst>
          </a:custGeom>
          <a:solidFill>
            <a:schemeClr val="tx1"/>
          </a:solidFill>
          <a:ln w="9525">
            <a:solidFill>
              <a:schemeClr val="tx1"/>
            </a:solidFill>
            <a:round/>
            <a:headEnd/>
            <a:tailEnd/>
          </a:ln>
        </p:spPr>
        <p:txBody>
          <a:bodyPr/>
          <a:lstStyle/>
          <a:p>
            <a:pPr defTabSz="457200"/>
            <a:endParaRPr lang="en-US">
              <a:solidFill>
                <a:srgbClr val="2F2B20"/>
              </a:solidFill>
            </a:endParaRPr>
          </a:p>
        </p:txBody>
      </p:sp>
      <p:sp>
        <p:nvSpPr>
          <p:cNvPr id="272401" name="Freeform 17"/>
          <p:cNvSpPr>
            <a:spLocks/>
          </p:cNvSpPr>
          <p:nvPr/>
        </p:nvSpPr>
        <p:spPr bwMode="auto">
          <a:xfrm>
            <a:off x="8591551" y="2570163"/>
            <a:ext cx="169863" cy="152400"/>
          </a:xfrm>
          <a:custGeom>
            <a:avLst/>
            <a:gdLst>
              <a:gd name="T0" fmla="*/ 0 w 107"/>
              <a:gd name="T1" fmla="*/ 0 h 96"/>
              <a:gd name="T2" fmla="*/ 107 w 107"/>
              <a:gd name="T3" fmla="*/ 0 h 96"/>
              <a:gd name="T4" fmla="*/ 107 w 107"/>
              <a:gd name="T5" fmla="*/ 0 h 96"/>
              <a:gd name="T6" fmla="*/ 107 w 107"/>
              <a:gd name="T7" fmla="*/ 96 h 96"/>
              <a:gd name="T8" fmla="*/ 107 w 107"/>
              <a:gd name="T9" fmla="*/ 96 h 96"/>
              <a:gd name="T10" fmla="*/ 0 w 107"/>
              <a:gd name="T11" fmla="*/ 96 h 96"/>
              <a:gd name="T12" fmla="*/ 0 w 107"/>
              <a:gd name="T13" fmla="*/ 96 h 96"/>
              <a:gd name="T14" fmla="*/ 0 w 107"/>
              <a:gd name="T15" fmla="*/ 0 h 96"/>
              <a:gd name="T16" fmla="*/ 0 w 107"/>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02" name="Freeform 18"/>
          <p:cNvSpPr>
            <a:spLocks/>
          </p:cNvSpPr>
          <p:nvPr/>
        </p:nvSpPr>
        <p:spPr bwMode="auto">
          <a:xfrm>
            <a:off x="6873875" y="2776539"/>
            <a:ext cx="179388" cy="161925"/>
          </a:xfrm>
          <a:custGeom>
            <a:avLst/>
            <a:gdLst>
              <a:gd name="T0" fmla="*/ 113 w 113"/>
              <a:gd name="T1" fmla="*/ 51 h 102"/>
              <a:gd name="T2" fmla="*/ 108 w 113"/>
              <a:gd name="T3" fmla="*/ 68 h 102"/>
              <a:gd name="T4" fmla="*/ 108 w 113"/>
              <a:gd name="T5" fmla="*/ 68 h 102"/>
              <a:gd name="T6" fmla="*/ 96 w 113"/>
              <a:gd name="T7" fmla="*/ 85 h 102"/>
              <a:gd name="T8" fmla="*/ 96 w 113"/>
              <a:gd name="T9" fmla="*/ 85 h 102"/>
              <a:gd name="T10" fmla="*/ 79 w 113"/>
              <a:gd name="T11" fmla="*/ 96 h 102"/>
              <a:gd name="T12" fmla="*/ 79 w 113"/>
              <a:gd name="T13" fmla="*/ 96 h 102"/>
              <a:gd name="T14" fmla="*/ 57 w 113"/>
              <a:gd name="T15" fmla="*/ 102 h 102"/>
              <a:gd name="T16" fmla="*/ 57 w 113"/>
              <a:gd name="T17" fmla="*/ 102 h 102"/>
              <a:gd name="T18" fmla="*/ 57 w 113"/>
              <a:gd name="T19" fmla="*/ 102 h 102"/>
              <a:gd name="T20" fmla="*/ 57 w 113"/>
              <a:gd name="T21" fmla="*/ 102 h 102"/>
              <a:gd name="T22" fmla="*/ 34 w 113"/>
              <a:gd name="T23" fmla="*/ 96 h 102"/>
              <a:gd name="T24" fmla="*/ 34 w 113"/>
              <a:gd name="T25" fmla="*/ 96 h 102"/>
              <a:gd name="T26" fmla="*/ 17 w 113"/>
              <a:gd name="T27" fmla="*/ 85 h 102"/>
              <a:gd name="T28" fmla="*/ 17 w 113"/>
              <a:gd name="T29" fmla="*/ 85 h 102"/>
              <a:gd name="T30" fmla="*/ 0 w 113"/>
              <a:gd name="T31" fmla="*/ 68 h 102"/>
              <a:gd name="T32" fmla="*/ 0 w 113"/>
              <a:gd name="T33" fmla="*/ 68 h 102"/>
              <a:gd name="T34" fmla="*/ 0 w 113"/>
              <a:gd name="T35" fmla="*/ 51 h 102"/>
              <a:gd name="T36" fmla="*/ 0 w 113"/>
              <a:gd name="T37" fmla="*/ 51 h 102"/>
              <a:gd name="T38" fmla="*/ 0 w 113"/>
              <a:gd name="T39" fmla="*/ 51 h 102"/>
              <a:gd name="T40" fmla="*/ 0 w 113"/>
              <a:gd name="T41" fmla="*/ 51 h 102"/>
              <a:gd name="T42" fmla="*/ 0 w 113"/>
              <a:gd name="T43" fmla="*/ 28 h 102"/>
              <a:gd name="T44" fmla="*/ 0 w 113"/>
              <a:gd name="T45" fmla="*/ 28 h 102"/>
              <a:gd name="T46" fmla="*/ 17 w 113"/>
              <a:gd name="T47" fmla="*/ 11 h 102"/>
              <a:gd name="T48" fmla="*/ 17 w 113"/>
              <a:gd name="T49" fmla="*/ 11 h 102"/>
              <a:gd name="T50" fmla="*/ 34 w 113"/>
              <a:gd name="T51" fmla="*/ 6 h 102"/>
              <a:gd name="T52" fmla="*/ 34 w 113"/>
              <a:gd name="T53" fmla="*/ 6 h 102"/>
              <a:gd name="T54" fmla="*/ 57 w 113"/>
              <a:gd name="T55" fmla="*/ 0 h 102"/>
              <a:gd name="T56" fmla="*/ 57 w 113"/>
              <a:gd name="T57" fmla="*/ 0 h 102"/>
              <a:gd name="T58" fmla="*/ 57 w 113"/>
              <a:gd name="T59" fmla="*/ 0 h 102"/>
              <a:gd name="T60" fmla="*/ 57 w 113"/>
              <a:gd name="T61" fmla="*/ 0 h 102"/>
              <a:gd name="T62" fmla="*/ 79 w 113"/>
              <a:gd name="T63" fmla="*/ 6 h 102"/>
              <a:gd name="T64" fmla="*/ 79 w 113"/>
              <a:gd name="T65" fmla="*/ 6 h 102"/>
              <a:gd name="T66" fmla="*/ 96 w 113"/>
              <a:gd name="T67" fmla="*/ 11 h 102"/>
              <a:gd name="T68" fmla="*/ 96 w 113"/>
              <a:gd name="T69" fmla="*/ 11 h 102"/>
              <a:gd name="T70" fmla="*/ 108 w 113"/>
              <a:gd name="T71" fmla="*/ 28 h 102"/>
              <a:gd name="T72" fmla="*/ 108 w 113"/>
              <a:gd name="T73" fmla="*/ 28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08" y="68"/>
                </a:lnTo>
                <a:lnTo>
                  <a:pt x="108" y="68"/>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68"/>
                </a:lnTo>
                <a:lnTo>
                  <a:pt x="0" y="68"/>
                </a:lnTo>
                <a:lnTo>
                  <a:pt x="0" y="51"/>
                </a:lnTo>
                <a:lnTo>
                  <a:pt x="0" y="51"/>
                </a:lnTo>
                <a:lnTo>
                  <a:pt x="0" y="51"/>
                </a:lnTo>
                <a:lnTo>
                  <a:pt x="0" y="51"/>
                </a:lnTo>
                <a:lnTo>
                  <a:pt x="0" y="28"/>
                </a:lnTo>
                <a:lnTo>
                  <a:pt x="0" y="28"/>
                </a:lnTo>
                <a:lnTo>
                  <a:pt x="17" y="11"/>
                </a:lnTo>
                <a:lnTo>
                  <a:pt x="17" y="11"/>
                </a:lnTo>
                <a:lnTo>
                  <a:pt x="34" y="6"/>
                </a:lnTo>
                <a:lnTo>
                  <a:pt x="34" y="6"/>
                </a:lnTo>
                <a:lnTo>
                  <a:pt x="57" y="0"/>
                </a:lnTo>
                <a:lnTo>
                  <a:pt x="57" y="0"/>
                </a:lnTo>
                <a:lnTo>
                  <a:pt x="57" y="0"/>
                </a:lnTo>
                <a:lnTo>
                  <a:pt x="57" y="0"/>
                </a:lnTo>
                <a:lnTo>
                  <a:pt x="79" y="6"/>
                </a:lnTo>
                <a:lnTo>
                  <a:pt x="79" y="6"/>
                </a:lnTo>
                <a:lnTo>
                  <a:pt x="96" y="11"/>
                </a:lnTo>
                <a:lnTo>
                  <a:pt x="96" y="11"/>
                </a:lnTo>
                <a:lnTo>
                  <a:pt x="108" y="28"/>
                </a:lnTo>
                <a:lnTo>
                  <a:pt x="108" y="28"/>
                </a:lnTo>
                <a:lnTo>
                  <a:pt x="113" y="51"/>
                </a:lnTo>
                <a:lnTo>
                  <a:pt x="113" y="51"/>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03" name="Rectangle 19"/>
          <p:cNvSpPr>
            <a:spLocks noChangeArrowheads="1"/>
          </p:cNvSpPr>
          <p:nvPr/>
        </p:nvSpPr>
        <p:spPr bwMode="auto">
          <a:xfrm>
            <a:off x="7161214" y="2057400"/>
            <a:ext cx="179387" cy="152400"/>
          </a:xfrm>
          <a:prstGeom prst="rect">
            <a:avLst/>
          </a:prstGeom>
          <a:solidFill>
            <a:schemeClr val="tx1"/>
          </a:solidFill>
          <a:ln w="9525">
            <a:solidFill>
              <a:schemeClr val="tx1"/>
            </a:solidFill>
            <a:miter lim="800000"/>
            <a:headEnd/>
            <a:tailEnd/>
          </a:ln>
        </p:spPr>
        <p:txBody>
          <a:bodyPr/>
          <a:lstStyle/>
          <a:p>
            <a:pPr defTabSz="457200"/>
            <a:endParaRPr lang="en-US">
              <a:solidFill>
                <a:srgbClr val="2F2B20"/>
              </a:solidFill>
            </a:endParaRPr>
          </a:p>
        </p:txBody>
      </p:sp>
      <p:sp>
        <p:nvSpPr>
          <p:cNvPr id="272404" name="Freeform 20"/>
          <p:cNvSpPr>
            <a:spLocks/>
          </p:cNvSpPr>
          <p:nvPr/>
        </p:nvSpPr>
        <p:spPr bwMode="auto">
          <a:xfrm>
            <a:off x="8942388" y="2452689"/>
            <a:ext cx="188912" cy="161925"/>
          </a:xfrm>
          <a:custGeom>
            <a:avLst/>
            <a:gdLst>
              <a:gd name="T0" fmla="*/ 119 w 119"/>
              <a:gd name="T1" fmla="*/ 51 h 102"/>
              <a:gd name="T2" fmla="*/ 113 w 119"/>
              <a:gd name="T3" fmla="*/ 68 h 102"/>
              <a:gd name="T4" fmla="*/ 102 w 119"/>
              <a:gd name="T5" fmla="*/ 85 h 102"/>
              <a:gd name="T6" fmla="*/ 85 w 119"/>
              <a:gd name="T7" fmla="*/ 96 h 102"/>
              <a:gd name="T8" fmla="*/ 62 w 119"/>
              <a:gd name="T9" fmla="*/ 102 h 102"/>
              <a:gd name="T10" fmla="*/ 62 w 119"/>
              <a:gd name="T11" fmla="*/ 102 h 102"/>
              <a:gd name="T12" fmla="*/ 39 w 119"/>
              <a:gd name="T13" fmla="*/ 96 h 102"/>
              <a:gd name="T14" fmla="*/ 17 w 119"/>
              <a:gd name="T15" fmla="*/ 85 h 102"/>
              <a:gd name="T16" fmla="*/ 5 w 119"/>
              <a:gd name="T17" fmla="*/ 68 h 102"/>
              <a:gd name="T18" fmla="*/ 0 w 119"/>
              <a:gd name="T19" fmla="*/ 51 h 102"/>
              <a:gd name="T20" fmla="*/ 0 w 119"/>
              <a:gd name="T21" fmla="*/ 51 h 102"/>
              <a:gd name="T22" fmla="*/ 5 w 119"/>
              <a:gd name="T23" fmla="*/ 28 h 102"/>
              <a:gd name="T24" fmla="*/ 17 w 119"/>
              <a:gd name="T25" fmla="*/ 17 h 102"/>
              <a:gd name="T26" fmla="*/ 39 w 119"/>
              <a:gd name="T27" fmla="*/ 6 h 102"/>
              <a:gd name="T28" fmla="*/ 62 w 119"/>
              <a:gd name="T29" fmla="*/ 0 h 102"/>
              <a:gd name="T30" fmla="*/ 62 w 119"/>
              <a:gd name="T31" fmla="*/ 0 h 102"/>
              <a:gd name="T32" fmla="*/ 85 w 119"/>
              <a:gd name="T33" fmla="*/ 6 h 102"/>
              <a:gd name="T34" fmla="*/ 102 w 119"/>
              <a:gd name="T35" fmla="*/ 17 h 102"/>
              <a:gd name="T36" fmla="*/ 113 w 119"/>
              <a:gd name="T37" fmla="*/ 28 h 102"/>
              <a:gd name="T38" fmla="*/ 119 w 119"/>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05" name="Freeform 21"/>
          <p:cNvSpPr>
            <a:spLocks/>
          </p:cNvSpPr>
          <p:nvPr/>
        </p:nvSpPr>
        <p:spPr bwMode="auto">
          <a:xfrm>
            <a:off x="7169150" y="2057400"/>
            <a:ext cx="179388" cy="152400"/>
          </a:xfrm>
          <a:custGeom>
            <a:avLst/>
            <a:gdLst>
              <a:gd name="T0" fmla="*/ 0 w 113"/>
              <a:gd name="T1" fmla="*/ 0 h 96"/>
              <a:gd name="T2" fmla="*/ 113 w 113"/>
              <a:gd name="T3" fmla="*/ 0 h 96"/>
              <a:gd name="T4" fmla="*/ 113 w 113"/>
              <a:gd name="T5" fmla="*/ 0 h 96"/>
              <a:gd name="T6" fmla="*/ 113 w 113"/>
              <a:gd name="T7" fmla="*/ 96 h 96"/>
              <a:gd name="T8" fmla="*/ 113 w 113"/>
              <a:gd name="T9" fmla="*/ 96 h 96"/>
              <a:gd name="T10" fmla="*/ 0 w 113"/>
              <a:gd name="T11" fmla="*/ 96 h 96"/>
              <a:gd name="T12" fmla="*/ 0 w 113"/>
              <a:gd name="T13" fmla="*/ 96 h 96"/>
              <a:gd name="T14" fmla="*/ 0 w 113"/>
              <a:gd name="T15" fmla="*/ 0 h 96"/>
              <a:gd name="T16" fmla="*/ 0 w 113"/>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06" name="Freeform 22"/>
          <p:cNvSpPr>
            <a:spLocks/>
          </p:cNvSpPr>
          <p:nvPr/>
        </p:nvSpPr>
        <p:spPr bwMode="auto">
          <a:xfrm>
            <a:off x="8942388" y="2452689"/>
            <a:ext cx="188912" cy="161925"/>
          </a:xfrm>
          <a:custGeom>
            <a:avLst/>
            <a:gdLst>
              <a:gd name="T0" fmla="*/ 119 w 119"/>
              <a:gd name="T1" fmla="*/ 51 h 102"/>
              <a:gd name="T2" fmla="*/ 113 w 119"/>
              <a:gd name="T3" fmla="*/ 68 h 102"/>
              <a:gd name="T4" fmla="*/ 113 w 119"/>
              <a:gd name="T5" fmla="*/ 68 h 102"/>
              <a:gd name="T6" fmla="*/ 102 w 119"/>
              <a:gd name="T7" fmla="*/ 85 h 102"/>
              <a:gd name="T8" fmla="*/ 102 w 119"/>
              <a:gd name="T9" fmla="*/ 85 h 102"/>
              <a:gd name="T10" fmla="*/ 85 w 119"/>
              <a:gd name="T11" fmla="*/ 96 h 102"/>
              <a:gd name="T12" fmla="*/ 85 w 119"/>
              <a:gd name="T13" fmla="*/ 96 h 102"/>
              <a:gd name="T14" fmla="*/ 62 w 119"/>
              <a:gd name="T15" fmla="*/ 102 h 102"/>
              <a:gd name="T16" fmla="*/ 62 w 119"/>
              <a:gd name="T17" fmla="*/ 102 h 102"/>
              <a:gd name="T18" fmla="*/ 62 w 119"/>
              <a:gd name="T19" fmla="*/ 102 h 102"/>
              <a:gd name="T20" fmla="*/ 62 w 119"/>
              <a:gd name="T21" fmla="*/ 102 h 102"/>
              <a:gd name="T22" fmla="*/ 39 w 119"/>
              <a:gd name="T23" fmla="*/ 96 h 102"/>
              <a:gd name="T24" fmla="*/ 39 w 119"/>
              <a:gd name="T25" fmla="*/ 96 h 102"/>
              <a:gd name="T26" fmla="*/ 17 w 119"/>
              <a:gd name="T27" fmla="*/ 85 h 102"/>
              <a:gd name="T28" fmla="*/ 17 w 119"/>
              <a:gd name="T29" fmla="*/ 85 h 102"/>
              <a:gd name="T30" fmla="*/ 5 w 119"/>
              <a:gd name="T31" fmla="*/ 68 h 102"/>
              <a:gd name="T32" fmla="*/ 5 w 119"/>
              <a:gd name="T33" fmla="*/ 68 h 102"/>
              <a:gd name="T34" fmla="*/ 0 w 119"/>
              <a:gd name="T35" fmla="*/ 51 h 102"/>
              <a:gd name="T36" fmla="*/ 0 w 119"/>
              <a:gd name="T37" fmla="*/ 51 h 102"/>
              <a:gd name="T38" fmla="*/ 0 w 119"/>
              <a:gd name="T39" fmla="*/ 51 h 102"/>
              <a:gd name="T40" fmla="*/ 0 w 119"/>
              <a:gd name="T41" fmla="*/ 51 h 102"/>
              <a:gd name="T42" fmla="*/ 5 w 119"/>
              <a:gd name="T43" fmla="*/ 28 h 102"/>
              <a:gd name="T44" fmla="*/ 5 w 119"/>
              <a:gd name="T45" fmla="*/ 28 h 102"/>
              <a:gd name="T46" fmla="*/ 17 w 119"/>
              <a:gd name="T47" fmla="*/ 17 h 102"/>
              <a:gd name="T48" fmla="*/ 17 w 119"/>
              <a:gd name="T49" fmla="*/ 17 h 102"/>
              <a:gd name="T50" fmla="*/ 39 w 119"/>
              <a:gd name="T51" fmla="*/ 6 h 102"/>
              <a:gd name="T52" fmla="*/ 39 w 119"/>
              <a:gd name="T53" fmla="*/ 6 h 102"/>
              <a:gd name="T54" fmla="*/ 62 w 119"/>
              <a:gd name="T55" fmla="*/ 0 h 102"/>
              <a:gd name="T56" fmla="*/ 62 w 119"/>
              <a:gd name="T57" fmla="*/ 0 h 102"/>
              <a:gd name="T58" fmla="*/ 62 w 119"/>
              <a:gd name="T59" fmla="*/ 0 h 102"/>
              <a:gd name="T60" fmla="*/ 62 w 119"/>
              <a:gd name="T61" fmla="*/ 0 h 102"/>
              <a:gd name="T62" fmla="*/ 85 w 119"/>
              <a:gd name="T63" fmla="*/ 6 h 102"/>
              <a:gd name="T64" fmla="*/ 85 w 119"/>
              <a:gd name="T65" fmla="*/ 6 h 102"/>
              <a:gd name="T66" fmla="*/ 102 w 119"/>
              <a:gd name="T67" fmla="*/ 17 h 102"/>
              <a:gd name="T68" fmla="*/ 102 w 119"/>
              <a:gd name="T69" fmla="*/ 17 h 102"/>
              <a:gd name="T70" fmla="*/ 113 w 119"/>
              <a:gd name="T71" fmla="*/ 28 h 102"/>
              <a:gd name="T72" fmla="*/ 113 w 119"/>
              <a:gd name="T73" fmla="*/ 28 h 102"/>
              <a:gd name="T74" fmla="*/ 119 w 119"/>
              <a:gd name="T75" fmla="*/ 51 h 102"/>
              <a:gd name="T76" fmla="*/ 119 w 119"/>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07" name="Rectangle 23"/>
          <p:cNvSpPr>
            <a:spLocks noChangeArrowheads="1"/>
          </p:cNvSpPr>
          <p:nvPr/>
        </p:nvSpPr>
        <p:spPr bwMode="auto">
          <a:xfrm>
            <a:off x="9678989" y="2749550"/>
            <a:ext cx="179387" cy="152400"/>
          </a:xfrm>
          <a:prstGeom prst="rect">
            <a:avLst/>
          </a:prstGeom>
          <a:solidFill>
            <a:schemeClr val="tx2"/>
          </a:solidFill>
          <a:ln w="9525">
            <a:solidFill>
              <a:schemeClr val="tx1"/>
            </a:solidFill>
            <a:miter lim="800000"/>
            <a:headEnd/>
            <a:tailEnd/>
          </a:ln>
        </p:spPr>
        <p:txBody>
          <a:bodyPr/>
          <a:lstStyle/>
          <a:p>
            <a:pPr defTabSz="457200"/>
            <a:endParaRPr lang="en-US">
              <a:solidFill>
                <a:srgbClr val="2F2B20"/>
              </a:solidFill>
            </a:endParaRPr>
          </a:p>
        </p:txBody>
      </p:sp>
      <p:sp>
        <p:nvSpPr>
          <p:cNvPr id="272408" name="Freeform 24"/>
          <p:cNvSpPr>
            <a:spLocks/>
          </p:cNvSpPr>
          <p:nvPr/>
        </p:nvSpPr>
        <p:spPr bwMode="auto">
          <a:xfrm>
            <a:off x="6135688" y="2524126"/>
            <a:ext cx="188912" cy="161925"/>
          </a:xfrm>
          <a:custGeom>
            <a:avLst/>
            <a:gdLst>
              <a:gd name="T0" fmla="*/ 119 w 119"/>
              <a:gd name="T1" fmla="*/ 51 h 102"/>
              <a:gd name="T2" fmla="*/ 114 w 119"/>
              <a:gd name="T3" fmla="*/ 74 h 102"/>
              <a:gd name="T4" fmla="*/ 102 w 119"/>
              <a:gd name="T5" fmla="*/ 85 h 102"/>
              <a:gd name="T6" fmla="*/ 85 w 119"/>
              <a:gd name="T7" fmla="*/ 97 h 102"/>
              <a:gd name="T8" fmla="*/ 63 w 119"/>
              <a:gd name="T9" fmla="*/ 102 h 102"/>
              <a:gd name="T10" fmla="*/ 63 w 119"/>
              <a:gd name="T11" fmla="*/ 102 h 102"/>
              <a:gd name="T12" fmla="*/ 40 w 119"/>
              <a:gd name="T13" fmla="*/ 97 h 102"/>
              <a:gd name="T14" fmla="*/ 17 w 119"/>
              <a:gd name="T15" fmla="*/ 85 h 102"/>
              <a:gd name="T16" fmla="*/ 6 w 119"/>
              <a:gd name="T17" fmla="*/ 74 h 102"/>
              <a:gd name="T18" fmla="*/ 0 w 119"/>
              <a:gd name="T19" fmla="*/ 51 h 102"/>
              <a:gd name="T20" fmla="*/ 0 w 119"/>
              <a:gd name="T21" fmla="*/ 51 h 102"/>
              <a:gd name="T22" fmla="*/ 6 w 119"/>
              <a:gd name="T23" fmla="*/ 34 h 102"/>
              <a:gd name="T24" fmla="*/ 17 w 119"/>
              <a:gd name="T25" fmla="*/ 17 h 102"/>
              <a:gd name="T26" fmla="*/ 40 w 119"/>
              <a:gd name="T27" fmla="*/ 6 h 102"/>
              <a:gd name="T28" fmla="*/ 63 w 119"/>
              <a:gd name="T29" fmla="*/ 0 h 102"/>
              <a:gd name="T30" fmla="*/ 63 w 119"/>
              <a:gd name="T31" fmla="*/ 0 h 102"/>
              <a:gd name="T32" fmla="*/ 85 w 119"/>
              <a:gd name="T33" fmla="*/ 6 h 102"/>
              <a:gd name="T34" fmla="*/ 102 w 119"/>
              <a:gd name="T35" fmla="*/ 17 h 102"/>
              <a:gd name="T36" fmla="*/ 114 w 119"/>
              <a:gd name="T37" fmla="*/ 34 h 102"/>
              <a:gd name="T38" fmla="*/ 119 w 119"/>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2">
                <a:moveTo>
                  <a:pt x="119" y="51"/>
                </a:moveTo>
                <a:lnTo>
                  <a:pt x="114" y="74"/>
                </a:lnTo>
                <a:lnTo>
                  <a:pt x="102" y="85"/>
                </a:lnTo>
                <a:lnTo>
                  <a:pt x="85" y="97"/>
                </a:lnTo>
                <a:lnTo>
                  <a:pt x="63" y="102"/>
                </a:lnTo>
                <a:lnTo>
                  <a:pt x="63" y="102"/>
                </a:lnTo>
                <a:lnTo>
                  <a:pt x="40" y="97"/>
                </a:lnTo>
                <a:lnTo>
                  <a:pt x="17" y="85"/>
                </a:lnTo>
                <a:lnTo>
                  <a:pt x="6" y="74"/>
                </a:lnTo>
                <a:lnTo>
                  <a:pt x="0" y="51"/>
                </a:lnTo>
                <a:lnTo>
                  <a:pt x="0" y="51"/>
                </a:lnTo>
                <a:lnTo>
                  <a:pt x="6" y="34"/>
                </a:lnTo>
                <a:lnTo>
                  <a:pt x="17" y="17"/>
                </a:lnTo>
                <a:lnTo>
                  <a:pt x="40" y="6"/>
                </a:lnTo>
                <a:lnTo>
                  <a:pt x="63" y="0"/>
                </a:lnTo>
                <a:lnTo>
                  <a:pt x="63" y="0"/>
                </a:lnTo>
                <a:lnTo>
                  <a:pt x="85" y="6"/>
                </a:lnTo>
                <a:lnTo>
                  <a:pt x="102" y="17"/>
                </a:lnTo>
                <a:lnTo>
                  <a:pt x="114" y="34"/>
                </a:lnTo>
                <a:lnTo>
                  <a:pt x="119" y="51"/>
                </a:lnTo>
                <a:close/>
              </a:path>
            </a:pathLst>
          </a:custGeom>
          <a:solidFill>
            <a:schemeClr val="tx1"/>
          </a:solidFill>
          <a:ln w="9525">
            <a:solidFill>
              <a:schemeClr val="tx1"/>
            </a:solidFill>
            <a:round/>
            <a:headEnd/>
            <a:tailEnd/>
          </a:ln>
        </p:spPr>
        <p:txBody>
          <a:bodyPr/>
          <a:lstStyle/>
          <a:p>
            <a:pPr defTabSz="457200"/>
            <a:endParaRPr lang="en-US">
              <a:solidFill>
                <a:srgbClr val="2F2B20"/>
              </a:solidFill>
            </a:endParaRPr>
          </a:p>
        </p:txBody>
      </p:sp>
      <p:sp>
        <p:nvSpPr>
          <p:cNvPr id="272409" name="Freeform 25"/>
          <p:cNvSpPr>
            <a:spLocks/>
          </p:cNvSpPr>
          <p:nvPr/>
        </p:nvSpPr>
        <p:spPr bwMode="auto">
          <a:xfrm>
            <a:off x="9678989" y="2749550"/>
            <a:ext cx="179387" cy="152400"/>
          </a:xfrm>
          <a:custGeom>
            <a:avLst/>
            <a:gdLst>
              <a:gd name="T0" fmla="*/ 0 w 113"/>
              <a:gd name="T1" fmla="*/ 0 h 96"/>
              <a:gd name="T2" fmla="*/ 113 w 113"/>
              <a:gd name="T3" fmla="*/ 0 h 96"/>
              <a:gd name="T4" fmla="*/ 113 w 113"/>
              <a:gd name="T5" fmla="*/ 0 h 96"/>
              <a:gd name="T6" fmla="*/ 113 w 113"/>
              <a:gd name="T7" fmla="*/ 96 h 96"/>
              <a:gd name="T8" fmla="*/ 113 w 113"/>
              <a:gd name="T9" fmla="*/ 96 h 96"/>
              <a:gd name="T10" fmla="*/ 0 w 113"/>
              <a:gd name="T11" fmla="*/ 96 h 96"/>
              <a:gd name="T12" fmla="*/ 0 w 113"/>
              <a:gd name="T13" fmla="*/ 96 h 96"/>
              <a:gd name="T14" fmla="*/ 0 w 113"/>
              <a:gd name="T15" fmla="*/ 0 h 96"/>
              <a:gd name="T16" fmla="*/ 0 w 113"/>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10" name="Freeform 26"/>
          <p:cNvSpPr>
            <a:spLocks/>
          </p:cNvSpPr>
          <p:nvPr/>
        </p:nvSpPr>
        <p:spPr bwMode="auto">
          <a:xfrm>
            <a:off x="6135688" y="2524126"/>
            <a:ext cx="188912" cy="161925"/>
          </a:xfrm>
          <a:custGeom>
            <a:avLst/>
            <a:gdLst>
              <a:gd name="T0" fmla="*/ 119 w 119"/>
              <a:gd name="T1" fmla="*/ 51 h 102"/>
              <a:gd name="T2" fmla="*/ 114 w 119"/>
              <a:gd name="T3" fmla="*/ 74 h 102"/>
              <a:gd name="T4" fmla="*/ 114 w 119"/>
              <a:gd name="T5" fmla="*/ 74 h 102"/>
              <a:gd name="T6" fmla="*/ 102 w 119"/>
              <a:gd name="T7" fmla="*/ 85 h 102"/>
              <a:gd name="T8" fmla="*/ 102 w 119"/>
              <a:gd name="T9" fmla="*/ 85 h 102"/>
              <a:gd name="T10" fmla="*/ 85 w 119"/>
              <a:gd name="T11" fmla="*/ 97 h 102"/>
              <a:gd name="T12" fmla="*/ 85 w 119"/>
              <a:gd name="T13" fmla="*/ 97 h 102"/>
              <a:gd name="T14" fmla="*/ 63 w 119"/>
              <a:gd name="T15" fmla="*/ 102 h 102"/>
              <a:gd name="T16" fmla="*/ 63 w 119"/>
              <a:gd name="T17" fmla="*/ 102 h 102"/>
              <a:gd name="T18" fmla="*/ 63 w 119"/>
              <a:gd name="T19" fmla="*/ 102 h 102"/>
              <a:gd name="T20" fmla="*/ 63 w 119"/>
              <a:gd name="T21" fmla="*/ 102 h 102"/>
              <a:gd name="T22" fmla="*/ 40 w 119"/>
              <a:gd name="T23" fmla="*/ 97 h 102"/>
              <a:gd name="T24" fmla="*/ 40 w 119"/>
              <a:gd name="T25" fmla="*/ 97 h 102"/>
              <a:gd name="T26" fmla="*/ 17 w 119"/>
              <a:gd name="T27" fmla="*/ 85 h 102"/>
              <a:gd name="T28" fmla="*/ 17 w 119"/>
              <a:gd name="T29" fmla="*/ 85 h 102"/>
              <a:gd name="T30" fmla="*/ 6 w 119"/>
              <a:gd name="T31" fmla="*/ 74 h 102"/>
              <a:gd name="T32" fmla="*/ 6 w 119"/>
              <a:gd name="T33" fmla="*/ 74 h 102"/>
              <a:gd name="T34" fmla="*/ 0 w 119"/>
              <a:gd name="T35" fmla="*/ 51 h 102"/>
              <a:gd name="T36" fmla="*/ 0 w 119"/>
              <a:gd name="T37" fmla="*/ 51 h 102"/>
              <a:gd name="T38" fmla="*/ 0 w 119"/>
              <a:gd name="T39" fmla="*/ 51 h 102"/>
              <a:gd name="T40" fmla="*/ 0 w 119"/>
              <a:gd name="T41" fmla="*/ 51 h 102"/>
              <a:gd name="T42" fmla="*/ 6 w 119"/>
              <a:gd name="T43" fmla="*/ 34 h 102"/>
              <a:gd name="T44" fmla="*/ 6 w 119"/>
              <a:gd name="T45" fmla="*/ 34 h 102"/>
              <a:gd name="T46" fmla="*/ 17 w 119"/>
              <a:gd name="T47" fmla="*/ 17 h 102"/>
              <a:gd name="T48" fmla="*/ 17 w 119"/>
              <a:gd name="T49" fmla="*/ 17 h 102"/>
              <a:gd name="T50" fmla="*/ 40 w 119"/>
              <a:gd name="T51" fmla="*/ 6 h 102"/>
              <a:gd name="T52" fmla="*/ 40 w 119"/>
              <a:gd name="T53" fmla="*/ 6 h 102"/>
              <a:gd name="T54" fmla="*/ 63 w 119"/>
              <a:gd name="T55" fmla="*/ 0 h 102"/>
              <a:gd name="T56" fmla="*/ 63 w 119"/>
              <a:gd name="T57" fmla="*/ 0 h 102"/>
              <a:gd name="T58" fmla="*/ 63 w 119"/>
              <a:gd name="T59" fmla="*/ 0 h 102"/>
              <a:gd name="T60" fmla="*/ 63 w 119"/>
              <a:gd name="T61" fmla="*/ 0 h 102"/>
              <a:gd name="T62" fmla="*/ 85 w 119"/>
              <a:gd name="T63" fmla="*/ 6 h 102"/>
              <a:gd name="T64" fmla="*/ 85 w 119"/>
              <a:gd name="T65" fmla="*/ 6 h 102"/>
              <a:gd name="T66" fmla="*/ 102 w 119"/>
              <a:gd name="T67" fmla="*/ 17 h 102"/>
              <a:gd name="T68" fmla="*/ 102 w 119"/>
              <a:gd name="T69" fmla="*/ 17 h 102"/>
              <a:gd name="T70" fmla="*/ 114 w 119"/>
              <a:gd name="T71" fmla="*/ 34 h 102"/>
              <a:gd name="T72" fmla="*/ 114 w 119"/>
              <a:gd name="T73" fmla="*/ 34 h 102"/>
              <a:gd name="T74" fmla="*/ 119 w 119"/>
              <a:gd name="T75" fmla="*/ 51 h 102"/>
              <a:gd name="T76" fmla="*/ 119 w 119"/>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2">
                <a:moveTo>
                  <a:pt x="119" y="51"/>
                </a:moveTo>
                <a:lnTo>
                  <a:pt x="114" y="74"/>
                </a:lnTo>
                <a:lnTo>
                  <a:pt x="114" y="74"/>
                </a:lnTo>
                <a:lnTo>
                  <a:pt x="102" y="85"/>
                </a:lnTo>
                <a:lnTo>
                  <a:pt x="102" y="85"/>
                </a:lnTo>
                <a:lnTo>
                  <a:pt x="85" y="97"/>
                </a:lnTo>
                <a:lnTo>
                  <a:pt x="85" y="97"/>
                </a:lnTo>
                <a:lnTo>
                  <a:pt x="63" y="102"/>
                </a:lnTo>
                <a:lnTo>
                  <a:pt x="63" y="102"/>
                </a:lnTo>
                <a:lnTo>
                  <a:pt x="63" y="102"/>
                </a:lnTo>
                <a:lnTo>
                  <a:pt x="63" y="102"/>
                </a:lnTo>
                <a:lnTo>
                  <a:pt x="40" y="97"/>
                </a:lnTo>
                <a:lnTo>
                  <a:pt x="40" y="97"/>
                </a:lnTo>
                <a:lnTo>
                  <a:pt x="17" y="85"/>
                </a:lnTo>
                <a:lnTo>
                  <a:pt x="17" y="85"/>
                </a:lnTo>
                <a:lnTo>
                  <a:pt x="6" y="74"/>
                </a:lnTo>
                <a:lnTo>
                  <a:pt x="6" y="74"/>
                </a:lnTo>
                <a:lnTo>
                  <a:pt x="0" y="51"/>
                </a:lnTo>
                <a:lnTo>
                  <a:pt x="0" y="51"/>
                </a:lnTo>
                <a:lnTo>
                  <a:pt x="0" y="51"/>
                </a:lnTo>
                <a:lnTo>
                  <a:pt x="0" y="51"/>
                </a:lnTo>
                <a:lnTo>
                  <a:pt x="6" y="34"/>
                </a:lnTo>
                <a:lnTo>
                  <a:pt x="6" y="34"/>
                </a:lnTo>
                <a:lnTo>
                  <a:pt x="17" y="17"/>
                </a:lnTo>
                <a:lnTo>
                  <a:pt x="17" y="17"/>
                </a:lnTo>
                <a:lnTo>
                  <a:pt x="40" y="6"/>
                </a:lnTo>
                <a:lnTo>
                  <a:pt x="40" y="6"/>
                </a:lnTo>
                <a:lnTo>
                  <a:pt x="63" y="0"/>
                </a:lnTo>
                <a:lnTo>
                  <a:pt x="63" y="0"/>
                </a:lnTo>
                <a:lnTo>
                  <a:pt x="63" y="0"/>
                </a:lnTo>
                <a:lnTo>
                  <a:pt x="63" y="0"/>
                </a:lnTo>
                <a:lnTo>
                  <a:pt x="85" y="6"/>
                </a:lnTo>
                <a:lnTo>
                  <a:pt x="85" y="6"/>
                </a:lnTo>
                <a:lnTo>
                  <a:pt x="102" y="17"/>
                </a:lnTo>
                <a:lnTo>
                  <a:pt x="102" y="17"/>
                </a:lnTo>
                <a:lnTo>
                  <a:pt x="114" y="34"/>
                </a:lnTo>
                <a:lnTo>
                  <a:pt x="114" y="34"/>
                </a:lnTo>
                <a:lnTo>
                  <a:pt x="119" y="51"/>
                </a:lnTo>
                <a:lnTo>
                  <a:pt x="119" y="51"/>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11" name="Rectangle 27"/>
          <p:cNvSpPr>
            <a:spLocks noChangeArrowheads="1"/>
          </p:cNvSpPr>
          <p:nvPr/>
        </p:nvSpPr>
        <p:spPr bwMode="auto">
          <a:xfrm>
            <a:off x="6748464" y="2155825"/>
            <a:ext cx="179387" cy="153988"/>
          </a:xfrm>
          <a:prstGeom prst="rect">
            <a:avLst/>
          </a:prstGeom>
          <a:solidFill>
            <a:schemeClr val="tx1"/>
          </a:solidFill>
          <a:ln w="9525">
            <a:solidFill>
              <a:schemeClr val="tx1"/>
            </a:solidFill>
            <a:miter lim="800000"/>
            <a:headEnd/>
            <a:tailEnd/>
          </a:ln>
        </p:spPr>
        <p:txBody>
          <a:bodyPr/>
          <a:lstStyle/>
          <a:p>
            <a:pPr defTabSz="457200"/>
            <a:endParaRPr lang="en-US">
              <a:solidFill>
                <a:srgbClr val="2F2B20"/>
              </a:solidFill>
            </a:endParaRPr>
          </a:p>
        </p:txBody>
      </p:sp>
      <p:sp>
        <p:nvSpPr>
          <p:cNvPr id="272412" name="Freeform 28"/>
          <p:cNvSpPr>
            <a:spLocks/>
          </p:cNvSpPr>
          <p:nvPr/>
        </p:nvSpPr>
        <p:spPr bwMode="auto">
          <a:xfrm>
            <a:off x="9723438" y="2390775"/>
            <a:ext cx="188912" cy="160338"/>
          </a:xfrm>
          <a:custGeom>
            <a:avLst/>
            <a:gdLst>
              <a:gd name="T0" fmla="*/ 119 w 119"/>
              <a:gd name="T1" fmla="*/ 50 h 101"/>
              <a:gd name="T2" fmla="*/ 114 w 119"/>
              <a:gd name="T3" fmla="*/ 67 h 101"/>
              <a:gd name="T4" fmla="*/ 102 w 119"/>
              <a:gd name="T5" fmla="*/ 84 h 101"/>
              <a:gd name="T6" fmla="*/ 80 w 119"/>
              <a:gd name="T7" fmla="*/ 96 h 101"/>
              <a:gd name="T8" fmla="*/ 57 w 119"/>
              <a:gd name="T9" fmla="*/ 101 h 101"/>
              <a:gd name="T10" fmla="*/ 57 w 119"/>
              <a:gd name="T11" fmla="*/ 101 h 101"/>
              <a:gd name="T12" fmla="*/ 40 w 119"/>
              <a:gd name="T13" fmla="*/ 96 h 101"/>
              <a:gd name="T14" fmla="*/ 17 w 119"/>
              <a:gd name="T15" fmla="*/ 84 h 101"/>
              <a:gd name="T16" fmla="*/ 6 w 119"/>
              <a:gd name="T17" fmla="*/ 67 h 101"/>
              <a:gd name="T18" fmla="*/ 0 w 119"/>
              <a:gd name="T19" fmla="*/ 50 h 101"/>
              <a:gd name="T20" fmla="*/ 0 w 119"/>
              <a:gd name="T21" fmla="*/ 50 h 101"/>
              <a:gd name="T22" fmla="*/ 6 w 119"/>
              <a:gd name="T23" fmla="*/ 28 h 101"/>
              <a:gd name="T24" fmla="*/ 17 w 119"/>
              <a:gd name="T25" fmla="*/ 11 h 101"/>
              <a:gd name="T26" fmla="*/ 40 w 119"/>
              <a:gd name="T27" fmla="*/ 0 h 101"/>
              <a:gd name="T28" fmla="*/ 57 w 119"/>
              <a:gd name="T29" fmla="*/ 0 h 101"/>
              <a:gd name="T30" fmla="*/ 57 w 119"/>
              <a:gd name="T31" fmla="*/ 0 h 101"/>
              <a:gd name="T32" fmla="*/ 80 w 119"/>
              <a:gd name="T33" fmla="*/ 0 h 101"/>
              <a:gd name="T34" fmla="*/ 102 w 119"/>
              <a:gd name="T35" fmla="*/ 11 h 101"/>
              <a:gd name="T36" fmla="*/ 114 w 119"/>
              <a:gd name="T37" fmla="*/ 28 h 101"/>
              <a:gd name="T38" fmla="*/ 119 w 119"/>
              <a:gd name="T39"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1">
                <a:moveTo>
                  <a:pt x="119" y="50"/>
                </a:moveTo>
                <a:lnTo>
                  <a:pt x="114" y="67"/>
                </a:lnTo>
                <a:lnTo>
                  <a:pt x="102" y="84"/>
                </a:lnTo>
                <a:lnTo>
                  <a:pt x="80" y="96"/>
                </a:lnTo>
                <a:lnTo>
                  <a:pt x="57" y="101"/>
                </a:lnTo>
                <a:lnTo>
                  <a:pt x="57" y="101"/>
                </a:lnTo>
                <a:lnTo>
                  <a:pt x="40" y="96"/>
                </a:lnTo>
                <a:lnTo>
                  <a:pt x="17" y="84"/>
                </a:lnTo>
                <a:lnTo>
                  <a:pt x="6" y="67"/>
                </a:lnTo>
                <a:lnTo>
                  <a:pt x="0" y="50"/>
                </a:lnTo>
                <a:lnTo>
                  <a:pt x="0" y="50"/>
                </a:lnTo>
                <a:lnTo>
                  <a:pt x="6" y="28"/>
                </a:lnTo>
                <a:lnTo>
                  <a:pt x="17" y="11"/>
                </a:lnTo>
                <a:lnTo>
                  <a:pt x="40" y="0"/>
                </a:lnTo>
                <a:lnTo>
                  <a:pt x="57" y="0"/>
                </a:lnTo>
                <a:lnTo>
                  <a:pt x="57" y="0"/>
                </a:lnTo>
                <a:lnTo>
                  <a:pt x="80" y="0"/>
                </a:lnTo>
                <a:lnTo>
                  <a:pt x="102" y="11"/>
                </a:lnTo>
                <a:lnTo>
                  <a:pt x="114" y="28"/>
                </a:lnTo>
                <a:lnTo>
                  <a:pt x="119" y="50"/>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13" name="Freeform 29"/>
          <p:cNvSpPr>
            <a:spLocks/>
          </p:cNvSpPr>
          <p:nvPr/>
        </p:nvSpPr>
        <p:spPr bwMode="auto">
          <a:xfrm>
            <a:off x="6748464" y="2155825"/>
            <a:ext cx="179387" cy="153988"/>
          </a:xfrm>
          <a:custGeom>
            <a:avLst/>
            <a:gdLst>
              <a:gd name="T0" fmla="*/ 0 w 113"/>
              <a:gd name="T1" fmla="*/ 0 h 97"/>
              <a:gd name="T2" fmla="*/ 113 w 113"/>
              <a:gd name="T3" fmla="*/ 0 h 97"/>
              <a:gd name="T4" fmla="*/ 113 w 113"/>
              <a:gd name="T5" fmla="*/ 0 h 97"/>
              <a:gd name="T6" fmla="*/ 113 w 113"/>
              <a:gd name="T7" fmla="*/ 97 h 97"/>
              <a:gd name="T8" fmla="*/ 113 w 113"/>
              <a:gd name="T9" fmla="*/ 97 h 97"/>
              <a:gd name="T10" fmla="*/ 0 w 113"/>
              <a:gd name="T11" fmla="*/ 97 h 97"/>
              <a:gd name="T12" fmla="*/ 0 w 113"/>
              <a:gd name="T13" fmla="*/ 97 h 97"/>
              <a:gd name="T14" fmla="*/ 0 w 113"/>
              <a:gd name="T15" fmla="*/ 0 h 97"/>
              <a:gd name="T16" fmla="*/ 0 w 11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14" name="Freeform 30"/>
          <p:cNvSpPr>
            <a:spLocks/>
          </p:cNvSpPr>
          <p:nvPr/>
        </p:nvSpPr>
        <p:spPr bwMode="auto">
          <a:xfrm>
            <a:off x="9723438" y="2390775"/>
            <a:ext cx="188912" cy="160338"/>
          </a:xfrm>
          <a:custGeom>
            <a:avLst/>
            <a:gdLst>
              <a:gd name="T0" fmla="*/ 119 w 119"/>
              <a:gd name="T1" fmla="*/ 50 h 101"/>
              <a:gd name="T2" fmla="*/ 114 w 119"/>
              <a:gd name="T3" fmla="*/ 67 h 101"/>
              <a:gd name="T4" fmla="*/ 114 w 119"/>
              <a:gd name="T5" fmla="*/ 67 h 101"/>
              <a:gd name="T6" fmla="*/ 102 w 119"/>
              <a:gd name="T7" fmla="*/ 84 h 101"/>
              <a:gd name="T8" fmla="*/ 102 w 119"/>
              <a:gd name="T9" fmla="*/ 84 h 101"/>
              <a:gd name="T10" fmla="*/ 80 w 119"/>
              <a:gd name="T11" fmla="*/ 96 h 101"/>
              <a:gd name="T12" fmla="*/ 80 w 119"/>
              <a:gd name="T13" fmla="*/ 96 h 101"/>
              <a:gd name="T14" fmla="*/ 57 w 119"/>
              <a:gd name="T15" fmla="*/ 101 h 101"/>
              <a:gd name="T16" fmla="*/ 57 w 119"/>
              <a:gd name="T17" fmla="*/ 101 h 101"/>
              <a:gd name="T18" fmla="*/ 57 w 119"/>
              <a:gd name="T19" fmla="*/ 101 h 101"/>
              <a:gd name="T20" fmla="*/ 57 w 119"/>
              <a:gd name="T21" fmla="*/ 101 h 101"/>
              <a:gd name="T22" fmla="*/ 40 w 119"/>
              <a:gd name="T23" fmla="*/ 96 h 101"/>
              <a:gd name="T24" fmla="*/ 40 w 119"/>
              <a:gd name="T25" fmla="*/ 96 h 101"/>
              <a:gd name="T26" fmla="*/ 17 w 119"/>
              <a:gd name="T27" fmla="*/ 84 h 101"/>
              <a:gd name="T28" fmla="*/ 17 w 119"/>
              <a:gd name="T29" fmla="*/ 84 h 101"/>
              <a:gd name="T30" fmla="*/ 6 w 119"/>
              <a:gd name="T31" fmla="*/ 67 h 101"/>
              <a:gd name="T32" fmla="*/ 6 w 119"/>
              <a:gd name="T33" fmla="*/ 67 h 101"/>
              <a:gd name="T34" fmla="*/ 0 w 119"/>
              <a:gd name="T35" fmla="*/ 50 h 101"/>
              <a:gd name="T36" fmla="*/ 0 w 119"/>
              <a:gd name="T37" fmla="*/ 50 h 101"/>
              <a:gd name="T38" fmla="*/ 0 w 119"/>
              <a:gd name="T39" fmla="*/ 50 h 101"/>
              <a:gd name="T40" fmla="*/ 0 w 119"/>
              <a:gd name="T41" fmla="*/ 50 h 101"/>
              <a:gd name="T42" fmla="*/ 6 w 119"/>
              <a:gd name="T43" fmla="*/ 28 h 101"/>
              <a:gd name="T44" fmla="*/ 6 w 119"/>
              <a:gd name="T45" fmla="*/ 28 h 101"/>
              <a:gd name="T46" fmla="*/ 17 w 119"/>
              <a:gd name="T47" fmla="*/ 11 h 101"/>
              <a:gd name="T48" fmla="*/ 17 w 119"/>
              <a:gd name="T49" fmla="*/ 11 h 101"/>
              <a:gd name="T50" fmla="*/ 40 w 119"/>
              <a:gd name="T51" fmla="*/ 0 h 101"/>
              <a:gd name="T52" fmla="*/ 40 w 119"/>
              <a:gd name="T53" fmla="*/ 0 h 101"/>
              <a:gd name="T54" fmla="*/ 57 w 119"/>
              <a:gd name="T55" fmla="*/ 0 h 101"/>
              <a:gd name="T56" fmla="*/ 57 w 119"/>
              <a:gd name="T57" fmla="*/ 0 h 101"/>
              <a:gd name="T58" fmla="*/ 57 w 119"/>
              <a:gd name="T59" fmla="*/ 0 h 101"/>
              <a:gd name="T60" fmla="*/ 57 w 119"/>
              <a:gd name="T61" fmla="*/ 0 h 101"/>
              <a:gd name="T62" fmla="*/ 80 w 119"/>
              <a:gd name="T63" fmla="*/ 0 h 101"/>
              <a:gd name="T64" fmla="*/ 80 w 119"/>
              <a:gd name="T65" fmla="*/ 0 h 101"/>
              <a:gd name="T66" fmla="*/ 102 w 119"/>
              <a:gd name="T67" fmla="*/ 11 h 101"/>
              <a:gd name="T68" fmla="*/ 102 w 119"/>
              <a:gd name="T69" fmla="*/ 11 h 101"/>
              <a:gd name="T70" fmla="*/ 114 w 119"/>
              <a:gd name="T71" fmla="*/ 28 h 101"/>
              <a:gd name="T72" fmla="*/ 114 w 119"/>
              <a:gd name="T73" fmla="*/ 28 h 101"/>
              <a:gd name="T74" fmla="*/ 119 w 119"/>
              <a:gd name="T75" fmla="*/ 50 h 101"/>
              <a:gd name="T76" fmla="*/ 119 w 119"/>
              <a:gd name="T77"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1">
                <a:moveTo>
                  <a:pt x="119" y="50"/>
                </a:moveTo>
                <a:lnTo>
                  <a:pt x="114" y="67"/>
                </a:lnTo>
                <a:lnTo>
                  <a:pt x="114" y="67"/>
                </a:lnTo>
                <a:lnTo>
                  <a:pt x="102" y="84"/>
                </a:lnTo>
                <a:lnTo>
                  <a:pt x="102" y="84"/>
                </a:lnTo>
                <a:lnTo>
                  <a:pt x="80" y="96"/>
                </a:lnTo>
                <a:lnTo>
                  <a:pt x="80" y="96"/>
                </a:lnTo>
                <a:lnTo>
                  <a:pt x="57" y="101"/>
                </a:lnTo>
                <a:lnTo>
                  <a:pt x="57" y="101"/>
                </a:lnTo>
                <a:lnTo>
                  <a:pt x="57" y="101"/>
                </a:lnTo>
                <a:lnTo>
                  <a:pt x="57"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57" y="0"/>
                </a:lnTo>
                <a:lnTo>
                  <a:pt x="57" y="0"/>
                </a:lnTo>
                <a:lnTo>
                  <a:pt x="57" y="0"/>
                </a:lnTo>
                <a:lnTo>
                  <a:pt x="57" y="0"/>
                </a:lnTo>
                <a:lnTo>
                  <a:pt x="80" y="0"/>
                </a:lnTo>
                <a:lnTo>
                  <a:pt x="80" y="0"/>
                </a:lnTo>
                <a:lnTo>
                  <a:pt x="102" y="11"/>
                </a:lnTo>
                <a:lnTo>
                  <a:pt x="102" y="11"/>
                </a:lnTo>
                <a:lnTo>
                  <a:pt x="114" y="28"/>
                </a:lnTo>
                <a:lnTo>
                  <a:pt x="114" y="28"/>
                </a:lnTo>
                <a:lnTo>
                  <a:pt x="119" y="50"/>
                </a:lnTo>
                <a:lnTo>
                  <a:pt x="119" y="50"/>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15" name="Rectangle 31"/>
          <p:cNvSpPr>
            <a:spLocks noChangeArrowheads="1"/>
          </p:cNvSpPr>
          <p:nvPr/>
        </p:nvSpPr>
        <p:spPr bwMode="auto">
          <a:xfrm>
            <a:off x="9337675" y="2020889"/>
            <a:ext cx="179388" cy="153987"/>
          </a:xfrm>
          <a:prstGeom prst="rect">
            <a:avLst/>
          </a:prstGeom>
          <a:solidFill>
            <a:schemeClr val="tx2"/>
          </a:solidFill>
          <a:ln w="9525">
            <a:solidFill>
              <a:schemeClr val="tx1"/>
            </a:solidFill>
            <a:miter lim="800000"/>
            <a:headEnd/>
            <a:tailEnd/>
          </a:ln>
        </p:spPr>
        <p:txBody>
          <a:bodyPr/>
          <a:lstStyle/>
          <a:p>
            <a:pPr defTabSz="457200"/>
            <a:endParaRPr lang="en-US">
              <a:solidFill>
                <a:srgbClr val="2F2B20"/>
              </a:solidFill>
            </a:endParaRPr>
          </a:p>
        </p:txBody>
      </p:sp>
      <p:sp>
        <p:nvSpPr>
          <p:cNvPr id="272416" name="Freeform 32"/>
          <p:cNvSpPr>
            <a:spLocks/>
          </p:cNvSpPr>
          <p:nvPr/>
        </p:nvSpPr>
        <p:spPr bwMode="auto">
          <a:xfrm>
            <a:off x="7242175" y="2713039"/>
            <a:ext cx="179388" cy="161925"/>
          </a:xfrm>
          <a:custGeom>
            <a:avLst/>
            <a:gdLst>
              <a:gd name="T0" fmla="*/ 113 w 113"/>
              <a:gd name="T1" fmla="*/ 51 h 102"/>
              <a:gd name="T2" fmla="*/ 108 w 113"/>
              <a:gd name="T3" fmla="*/ 74 h 102"/>
              <a:gd name="T4" fmla="*/ 96 w 113"/>
              <a:gd name="T5" fmla="*/ 85 h 102"/>
              <a:gd name="T6" fmla="*/ 79 w 113"/>
              <a:gd name="T7" fmla="*/ 97 h 102"/>
              <a:gd name="T8" fmla="*/ 57 w 113"/>
              <a:gd name="T9" fmla="*/ 102 h 102"/>
              <a:gd name="T10" fmla="*/ 57 w 113"/>
              <a:gd name="T11" fmla="*/ 102 h 102"/>
              <a:gd name="T12" fmla="*/ 34 w 113"/>
              <a:gd name="T13" fmla="*/ 97 h 102"/>
              <a:gd name="T14" fmla="*/ 17 w 113"/>
              <a:gd name="T15" fmla="*/ 85 h 102"/>
              <a:gd name="T16" fmla="*/ 0 w 113"/>
              <a:gd name="T17" fmla="*/ 74 h 102"/>
              <a:gd name="T18" fmla="*/ 0 w 113"/>
              <a:gd name="T19" fmla="*/ 51 h 102"/>
              <a:gd name="T20" fmla="*/ 0 w 113"/>
              <a:gd name="T21" fmla="*/ 51 h 102"/>
              <a:gd name="T22" fmla="*/ 0 w 113"/>
              <a:gd name="T23" fmla="*/ 34 h 102"/>
              <a:gd name="T24" fmla="*/ 17 w 113"/>
              <a:gd name="T25" fmla="*/ 17 h 102"/>
              <a:gd name="T26" fmla="*/ 34 w 113"/>
              <a:gd name="T27" fmla="*/ 6 h 102"/>
              <a:gd name="T28" fmla="*/ 57 w 113"/>
              <a:gd name="T29" fmla="*/ 0 h 102"/>
              <a:gd name="T30" fmla="*/ 57 w 113"/>
              <a:gd name="T31" fmla="*/ 0 h 102"/>
              <a:gd name="T32" fmla="*/ 79 w 113"/>
              <a:gd name="T33" fmla="*/ 6 h 102"/>
              <a:gd name="T34" fmla="*/ 96 w 113"/>
              <a:gd name="T35" fmla="*/ 17 h 102"/>
              <a:gd name="T36" fmla="*/ 108 w 113"/>
              <a:gd name="T37" fmla="*/ 34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08" y="74"/>
                </a:lnTo>
                <a:lnTo>
                  <a:pt x="96" y="85"/>
                </a:lnTo>
                <a:lnTo>
                  <a:pt x="79" y="97"/>
                </a:lnTo>
                <a:lnTo>
                  <a:pt x="57" y="102"/>
                </a:lnTo>
                <a:lnTo>
                  <a:pt x="57" y="102"/>
                </a:lnTo>
                <a:lnTo>
                  <a:pt x="34" y="97"/>
                </a:lnTo>
                <a:lnTo>
                  <a:pt x="17" y="85"/>
                </a:lnTo>
                <a:lnTo>
                  <a:pt x="0" y="74"/>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chemeClr val="tx1"/>
          </a:solidFill>
          <a:ln w="9525">
            <a:solidFill>
              <a:schemeClr val="tx1"/>
            </a:solidFill>
            <a:round/>
            <a:headEnd/>
            <a:tailEnd/>
          </a:ln>
        </p:spPr>
        <p:txBody>
          <a:bodyPr/>
          <a:lstStyle/>
          <a:p>
            <a:pPr defTabSz="457200"/>
            <a:endParaRPr lang="en-US">
              <a:solidFill>
                <a:srgbClr val="2F2B20"/>
              </a:solidFill>
            </a:endParaRPr>
          </a:p>
        </p:txBody>
      </p:sp>
      <p:sp>
        <p:nvSpPr>
          <p:cNvPr id="272417" name="Freeform 33"/>
          <p:cNvSpPr>
            <a:spLocks/>
          </p:cNvSpPr>
          <p:nvPr/>
        </p:nvSpPr>
        <p:spPr bwMode="auto">
          <a:xfrm>
            <a:off x="9337675" y="2020889"/>
            <a:ext cx="179388" cy="153987"/>
          </a:xfrm>
          <a:custGeom>
            <a:avLst/>
            <a:gdLst>
              <a:gd name="T0" fmla="*/ 0 w 113"/>
              <a:gd name="T1" fmla="*/ 0 h 97"/>
              <a:gd name="T2" fmla="*/ 113 w 113"/>
              <a:gd name="T3" fmla="*/ 0 h 97"/>
              <a:gd name="T4" fmla="*/ 113 w 113"/>
              <a:gd name="T5" fmla="*/ 0 h 97"/>
              <a:gd name="T6" fmla="*/ 113 w 113"/>
              <a:gd name="T7" fmla="*/ 97 h 97"/>
              <a:gd name="T8" fmla="*/ 113 w 113"/>
              <a:gd name="T9" fmla="*/ 97 h 97"/>
              <a:gd name="T10" fmla="*/ 0 w 113"/>
              <a:gd name="T11" fmla="*/ 97 h 97"/>
              <a:gd name="T12" fmla="*/ 0 w 113"/>
              <a:gd name="T13" fmla="*/ 97 h 97"/>
              <a:gd name="T14" fmla="*/ 0 w 113"/>
              <a:gd name="T15" fmla="*/ 0 h 97"/>
              <a:gd name="T16" fmla="*/ 0 w 11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18" name="Freeform 34"/>
          <p:cNvSpPr>
            <a:spLocks/>
          </p:cNvSpPr>
          <p:nvPr/>
        </p:nvSpPr>
        <p:spPr bwMode="auto">
          <a:xfrm>
            <a:off x="7242175" y="2713039"/>
            <a:ext cx="179388" cy="161925"/>
          </a:xfrm>
          <a:custGeom>
            <a:avLst/>
            <a:gdLst>
              <a:gd name="T0" fmla="*/ 113 w 113"/>
              <a:gd name="T1" fmla="*/ 51 h 102"/>
              <a:gd name="T2" fmla="*/ 108 w 113"/>
              <a:gd name="T3" fmla="*/ 74 h 102"/>
              <a:gd name="T4" fmla="*/ 108 w 113"/>
              <a:gd name="T5" fmla="*/ 74 h 102"/>
              <a:gd name="T6" fmla="*/ 96 w 113"/>
              <a:gd name="T7" fmla="*/ 85 h 102"/>
              <a:gd name="T8" fmla="*/ 96 w 113"/>
              <a:gd name="T9" fmla="*/ 85 h 102"/>
              <a:gd name="T10" fmla="*/ 79 w 113"/>
              <a:gd name="T11" fmla="*/ 97 h 102"/>
              <a:gd name="T12" fmla="*/ 79 w 113"/>
              <a:gd name="T13" fmla="*/ 97 h 102"/>
              <a:gd name="T14" fmla="*/ 57 w 113"/>
              <a:gd name="T15" fmla="*/ 102 h 102"/>
              <a:gd name="T16" fmla="*/ 57 w 113"/>
              <a:gd name="T17" fmla="*/ 102 h 102"/>
              <a:gd name="T18" fmla="*/ 57 w 113"/>
              <a:gd name="T19" fmla="*/ 102 h 102"/>
              <a:gd name="T20" fmla="*/ 57 w 113"/>
              <a:gd name="T21" fmla="*/ 102 h 102"/>
              <a:gd name="T22" fmla="*/ 34 w 113"/>
              <a:gd name="T23" fmla="*/ 97 h 102"/>
              <a:gd name="T24" fmla="*/ 34 w 113"/>
              <a:gd name="T25" fmla="*/ 97 h 102"/>
              <a:gd name="T26" fmla="*/ 17 w 113"/>
              <a:gd name="T27" fmla="*/ 85 h 102"/>
              <a:gd name="T28" fmla="*/ 17 w 113"/>
              <a:gd name="T29" fmla="*/ 85 h 102"/>
              <a:gd name="T30" fmla="*/ 0 w 113"/>
              <a:gd name="T31" fmla="*/ 74 h 102"/>
              <a:gd name="T32" fmla="*/ 0 w 113"/>
              <a:gd name="T33" fmla="*/ 74 h 102"/>
              <a:gd name="T34" fmla="*/ 0 w 113"/>
              <a:gd name="T35" fmla="*/ 51 h 102"/>
              <a:gd name="T36" fmla="*/ 0 w 113"/>
              <a:gd name="T37" fmla="*/ 51 h 102"/>
              <a:gd name="T38" fmla="*/ 0 w 113"/>
              <a:gd name="T39" fmla="*/ 51 h 102"/>
              <a:gd name="T40" fmla="*/ 0 w 113"/>
              <a:gd name="T41" fmla="*/ 51 h 102"/>
              <a:gd name="T42" fmla="*/ 0 w 113"/>
              <a:gd name="T43" fmla="*/ 34 h 102"/>
              <a:gd name="T44" fmla="*/ 0 w 113"/>
              <a:gd name="T45" fmla="*/ 34 h 102"/>
              <a:gd name="T46" fmla="*/ 17 w 113"/>
              <a:gd name="T47" fmla="*/ 17 h 102"/>
              <a:gd name="T48" fmla="*/ 17 w 113"/>
              <a:gd name="T49" fmla="*/ 17 h 102"/>
              <a:gd name="T50" fmla="*/ 34 w 113"/>
              <a:gd name="T51" fmla="*/ 6 h 102"/>
              <a:gd name="T52" fmla="*/ 34 w 113"/>
              <a:gd name="T53" fmla="*/ 6 h 102"/>
              <a:gd name="T54" fmla="*/ 57 w 113"/>
              <a:gd name="T55" fmla="*/ 0 h 102"/>
              <a:gd name="T56" fmla="*/ 57 w 113"/>
              <a:gd name="T57" fmla="*/ 0 h 102"/>
              <a:gd name="T58" fmla="*/ 57 w 113"/>
              <a:gd name="T59" fmla="*/ 0 h 102"/>
              <a:gd name="T60" fmla="*/ 57 w 113"/>
              <a:gd name="T61" fmla="*/ 0 h 102"/>
              <a:gd name="T62" fmla="*/ 79 w 113"/>
              <a:gd name="T63" fmla="*/ 6 h 102"/>
              <a:gd name="T64" fmla="*/ 79 w 113"/>
              <a:gd name="T65" fmla="*/ 6 h 102"/>
              <a:gd name="T66" fmla="*/ 96 w 113"/>
              <a:gd name="T67" fmla="*/ 17 h 102"/>
              <a:gd name="T68" fmla="*/ 96 w 113"/>
              <a:gd name="T69" fmla="*/ 17 h 102"/>
              <a:gd name="T70" fmla="*/ 108 w 113"/>
              <a:gd name="T71" fmla="*/ 34 h 102"/>
              <a:gd name="T72" fmla="*/ 108 w 113"/>
              <a:gd name="T73" fmla="*/ 34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08" y="74"/>
                </a:lnTo>
                <a:lnTo>
                  <a:pt x="108" y="74"/>
                </a:lnTo>
                <a:lnTo>
                  <a:pt x="96" y="85"/>
                </a:lnTo>
                <a:lnTo>
                  <a:pt x="96" y="85"/>
                </a:lnTo>
                <a:lnTo>
                  <a:pt x="79" y="97"/>
                </a:lnTo>
                <a:lnTo>
                  <a:pt x="79" y="97"/>
                </a:lnTo>
                <a:lnTo>
                  <a:pt x="57" y="102"/>
                </a:lnTo>
                <a:lnTo>
                  <a:pt x="57" y="102"/>
                </a:lnTo>
                <a:lnTo>
                  <a:pt x="57" y="102"/>
                </a:lnTo>
                <a:lnTo>
                  <a:pt x="57" y="102"/>
                </a:lnTo>
                <a:lnTo>
                  <a:pt x="34" y="97"/>
                </a:lnTo>
                <a:lnTo>
                  <a:pt x="34" y="97"/>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19" name="Rectangle 35"/>
          <p:cNvSpPr>
            <a:spLocks noChangeArrowheads="1"/>
          </p:cNvSpPr>
          <p:nvPr/>
        </p:nvSpPr>
        <p:spPr bwMode="auto">
          <a:xfrm>
            <a:off x="6334125" y="2155825"/>
            <a:ext cx="179388" cy="153988"/>
          </a:xfrm>
          <a:prstGeom prst="rect">
            <a:avLst/>
          </a:prstGeom>
          <a:solidFill>
            <a:schemeClr val="tx1"/>
          </a:solidFill>
          <a:ln w="9525">
            <a:solidFill>
              <a:schemeClr val="tx1"/>
            </a:solidFill>
            <a:miter lim="800000"/>
            <a:headEnd/>
            <a:tailEnd/>
          </a:ln>
        </p:spPr>
        <p:txBody>
          <a:bodyPr/>
          <a:lstStyle/>
          <a:p>
            <a:pPr defTabSz="457200"/>
            <a:endParaRPr lang="en-US">
              <a:solidFill>
                <a:srgbClr val="2F2B20"/>
              </a:solidFill>
            </a:endParaRPr>
          </a:p>
        </p:txBody>
      </p:sp>
      <p:sp>
        <p:nvSpPr>
          <p:cNvPr id="272420" name="Freeform 36"/>
          <p:cNvSpPr>
            <a:spLocks/>
          </p:cNvSpPr>
          <p:nvPr/>
        </p:nvSpPr>
        <p:spPr bwMode="auto">
          <a:xfrm>
            <a:off x="9310688" y="2641601"/>
            <a:ext cx="188912" cy="161925"/>
          </a:xfrm>
          <a:custGeom>
            <a:avLst/>
            <a:gdLst>
              <a:gd name="T0" fmla="*/ 119 w 119"/>
              <a:gd name="T1" fmla="*/ 51 h 102"/>
              <a:gd name="T2" fmla="*/ 113 w 119"/>
              <a:gd name="T3" fmla="*/ 68 h 102"/>
              <a:gd name="T4" fmla="*/ 102 w 119"/>
              <a:gd name="T5" fmla="*/ 85 h 102"/>
              <a:gd name="T6" fmla="*/ 85 w 119"/>
              <a:gd name="T7" fmla="*/ 96 h 102"/>
              <a:gd name="T8" fmla="*/ 62 w 119"/>
              <a:gd name="T9" fmla="*/ 102 h 102"/>
              <a:gd name="T10" fmla="*/ 62 w 119"/>
              <a:gd name="T11" fmla="*/ 102 h 102"/>
              <a:gd name="T12" fmla="*/ 39 w 119"/>
              <a:gd name="T13" fmla="*/ 96 h 102"/>
              <a:gd name="T14" fmla="*/ 17 w 119"/>
              <a:gd name="T15" fmla="*/ 85 h 102"/>
              <a:gd name="T16" fmla="*/ 5 w 119"/>
              <a:gd name="T17" fmla="*/ 68 h 102"/>
              <a:gd name="T18" fmla="*/ 0 w 119"/>
              <a:gd name="T19" fmla="*/ 51 h 102"/>
              <a:gd name="T20" fmla="*/ 0 w 119"/>
              <a:gd name="T21" fmla="*/ 51 h 102"/>
              <a:gd name="T22" fmla="*/ 5 w 119"/>
              <a:gd name="T23" fmla="*/ 28 h 102"/>
              <a:gd name="T24" fmla="*/ 17 w 119"/>
              <a:gd name="T25" fmla="*/ 17 h 102"/>
              <a:gd name="T26" fmla="*/ 39 w 119"/>
              <a:gd name="T27" fmla="*/ 6 h 102"/>
              <a:gd name="T28" fmla="*/ 62 w 119"/>
              <a:gd name="T29" fmla="*/ 0 h 102"/>
              <a:gd name="T30" fmla="*/ 62 w 119"/>
              <a:gd name="T31" fmla="*/ 0 h 102"/>
              <a:gd name="T32" fmla="*/ 85 w 119"/>
              <a:gd name="T33" fmla="*/ 6 h 102"/>
              <a:gd name="T34" fmla="*/ 102 w 119"/>
              <a:gd name="T35" fmla="*/ 17 h 102"/>
              <a:gd name="T36" fmla="*/ 113 w 119"/>
              <a:gd name="T37" fmla="*/ 28 h 102"/>
              <a:gd name="T38" fmla="*/ 119 w 119"/>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2">
                <a:moveTo>
                  <a:pt x="119" y="51"/>
                </a:moveTo>
                <a:lnTo>
                  <a:pt x="113" y="68"/>
                </a:lnTo>
                <a:lnTo>
                  <a:pt x="102" y="85"/>
                </a:lnTo>
                <a:lnTo>
                  <a:pt x="85" y="96"/>
                </a:lnTo>
                <a:lnTo>
                  <a:pt x="62" y="102"/>
                </a:lnTo>
                <a:lnTo>
                  <a:pt x="62" y="102"/>
                </a:lnTo>
                <a:lnTo>
                  <a:pt x="39" y="96"/>
                </a:lnTo>
                <a:lnTo>
                  <a:pt x="17" y="85"/>
                </a:lnTo>
                <a:lnTo>
                  <a:pt x="5" y="68"/>
                </a:lnTo>
                <a:lnTo>
                  <a:pt x="0" y="51"/>
                </a:lnTo>
                <a:lnTo>
                  <a:pt x="0" y="51"/>
                </a:lnTo>
                <a:lnTo>
                  <a:pt x="5" y="28"/>
                </a:lnTo>
                <a:lnTo>
                  <a:pt x="17" y="17"/>
                </a:lnTo>
                <a:lnTo>
                  <a:pt x="39" y="6"/>
                </a:lnTo>
                <a:lnTo>
                  <a:pt x="62" y="0"/>
                </a:lnTo>
                <a:lnTo>
                  <a:pt x="62" y="0"/>
                </a:lnTo>
                <a:lnTo>
                  <a:pt x="85" y="6"/>
                </a:lnTo>
                <a:lnTo>
                  <a:pt x="102" y="17"/>
                </a:lnTo>
                <a:lnTo>
                  <a:pt x="113" y="28"/>
                </a:lnTo>
                <a:lnTo>
                  <a:pt x="119" y="51"/>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21" name="Freeform 37"/>
          <p:cNvSpPr>
            <a:spLocks/>
          </p:cNvSpPr>
          <p:nvPr/>
        </p:nvSpPr>
        <p:spPr bwMode="auto">
          <a:xfrm>
            <a:off x="6334125" y="2155825"/>
            <a:ext cx="179388" cy="153988"/>
          </a:xfrm>
          <a:custGeom>
            <a:avLst/>
            <a:gdLst>
              <a:gd name="T0" fmla="*/ 0 w 113"/>
              <a:gd name="T1" fmla="*/ 0 h 97"/>
              <a:gd name="T2" fmla="*/ 113 w 113"/>
              <a:gd name="T3" fmla="*/ 0 h 97"/>
              <a:gd name="T4" fmla="*/ 113 w 113"/>
              <a:gd name="T5" fmla="*/ 0 h 97"/>
              <a:gd name="T6" fmla="*/ 113 w 113"/>
              <a:gd name="T7" fmla="*/ 97 h 97"/>
              <a:gd name="T8" fmla="*/ 113 w 113"/>
              <a:gd name="T9" fmla="*/ 97 h 97"/>
              <a:gd name="T10" fmla="*/ 0 w 113"/>
              <a:gd name="T11" fmla="*/ 97 h 97"/>
              <a:gd name="T12" fmla="*/ 0 w 113"/>
              <a:gd name="T13" fmla="*/ 97 h 97"/>
              <a:gd name="T14" fmla="*/ 0 w 113"/>
              <a:gd name="T15" fmla="*/ 0 h 97"/>
              <a:gd name="T16" fmla="*/ 0 w 11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22" name="Freeform 38"/>
          <p:cNvSpPr>
            <a:spLocks/>
          </p:cNvSpPr>
          <p:nvPr/>
        </p:nvSpPr>
        <p:spPr bwMode="auto">
          <a:xfrm>
            <a:off x="9310688" y="2632076"/>
            <a:ext cx="188912" cy="161925"/>
          </a:xfrm>
          <a:custGeom>
            <a:avLst/>
            <a:gdLst>
              <a:gd name="T0" fmla="*/ 119 w 119"/>
              <a:gd name="T1" fmla="*/ 51 h 102"/>
              <a:gd name="T2" fmla="*/ 113 w 119"/>
              <a:gd name="T3" fmla="*/ 68 h 102"/>
              <a:gd name="T4" fmla="*/ 113 w 119"/>
              <a:gd name="T5" fmla="*/ 68 h 102"/>
              <a:gd name="T6" fmla="*/ 102 w 119"/>
              <a:gd name="T7" fmla="*/ 85 h 102"/>
              <a:gd name="T8" fmla="*/ 102 w 119"/>
              <a:gd name="T9" fmla="*/ 85 h 102"/>
              <a:gd name="T10" fmla="*/ 85 w 119"/>
              <a:gd name="T11" fmla="*/ 96 h 102"/>
              <a:gd name="T12" fmla="*/ 85 w 119"/>
              <a:gd name="T13" fmla="*/ 96 h 102"/>
              <a:gd name="T14" fmla="*/ 62 w 119"/>
              <a:gd name="T15" fmla="*/ 102 h 102"/>
              <a:gd name="T16" fmla="*/ 62 w 119"/>
              <a:gd name="T17" fmla="*/ 102 h 102"/>
              <a:gd name="T18" fmla="*/ 62 w 119"/>
              <a:gd name="T19" fmla="*/ 102 h 102"/>
              <a:gd name="T20" fmla="*/ 62 w 119"/>
              <a:gd name="T21" fmla="*/ 102 h 102"/>
              <a:gd name="T22" fmla="*/ 39 w 119"/>
              <a:gd name="T23" fmla="*/ 96 h 102"/>
              <a:gd name="T24" fmla="*/ 39 w 119"/>
              <a:gd name="T25" fmla="*/ 96 h 102"/>
              <a:gd name="T26" fmla="*/ 17 w 119"/>
              <a:gd name="T27" fmla="*/ 85 h 102"/>
              <a:gd name="T28" fmla="*/ 17 w 119"/>
              <a:gd name="T29" fmla="*/ 85 h 102"/>
              <a:gd name="T30" fmla="*/ 5 w 119"/>
              <a:gd name="T31" fmla="*/ 68 h 102"/>
              <a:gd name="T32" fmla="*/ 5 w 119"/>
              <a:gd name="T33" fmla="*/ 68 h 102"/>
              <a:gd name="T34" fmla="*/ 0 w 119"/>
              <a:gd name="T35" fmla="*/ 51 h 102"/>
              <a:gd name="T36" fmla="*/ 0 w 119"/>
              <a:gd name="T37" fmla="*/ 51 h 102"/>
              <a:gd name="T38" fmla="*/ 0 w 119"/>
              <a:gd name="T39" fmla="*/ 51 h 102"/>
              <a:gd name="T40" fmla="*/ 0 w 119"/>
              <a:gd name="T41" fmla="*/ 51 h 102"/>
              <a:gd name="T42" fmla="*/ 5 w 119"/>
              <a:gd name="T43" fmla="*/ 28 h 102"/>
              <a:gd name="T44" fmla="*/ 5 w 119"/>
              <a:gd name="T45" fmla="*/ 28 h 102"/>
              <a:gd name="T46" fmla="*/ 17 w 119"/>
              <a:gd name="T47" fmla="*/ 17 h 102"/>
              <a:gd name="T48" fmla="*/ 17 w 119"/>
              <a:gd name="T49" fmla="*/ 17 h 102"/>
              <a:gd name="T50" fmla="*/ 39 w 119"/>
              <a:gd name="T51" fmla="*/ 6 h 102"/>
              <a:gd name="T52" fmla="*/ 39 w 119"/>
              <a:gd name="T53" fmla="*/ 6 h 102"/>
              <a:gd name="T54" fmla="*/ 62 w 119"/>
              <a:gd name="T55" fmla="*/ 0 h 102"/>
              <a:gd name="T56" fmla="*/ 62 w 119"/>
              <a:gd name="T57" fmla="*/ 0 h 102"/>
              <a:gd name="T58" fmla="*/ 62 w 119"/>
              <a:gd name="T59" fmla="*/ 0 h 102"/>
              <a:gd name="T60" fmla="*/ 62 w 119"/>
              <a:gd name="T61" fmla="*/ 0 h 102"/>
              <a:gd name="T62" fmla="*/ 85 w 119"/>
              <a:gd name="T63" fmla="*/ 6 h 102"/>
              <a:gd name="T64" fmla="*/ 85 w 119"/>
              <a:gd name="T65" fmla="*/ 6 h 102"/>
              <a:gd name="T66" fmla="*/ 102 w 119"/>
              <a:gd name="T67" fmla="*/ 17 h 102"/>
              <a:gd name="T68" fmla="*/ 102 w 119"/>
              <a:gd name="T69" fmla="*/ 17 h 102"/>
              <a:gd name="T70" fmla="*/ 113 w 119"/>
              <a:gd name="T71" fmla="*/ 28 h 102"/>
              <a:gd name="T72" fmla="*/ 113 w 119"/>
              <a:gd name="T73" fmla="*/ 28 h 102"/>
              <a:gd name="T74" fmla="*/ 119 w 119"/>
              <a:gd name="T75" fmla="*/ 51 h 102"/>
              <a:gd name="T76" fmla="*/ 119 w 119"/>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23" name="Rectangle 39"/>
          <p:cNvSpPr>
            <a:spLocks noChangeArrowheads="1"/>
          </p:cNvSpPr>
          <p:nvPr/>
        </p:nvSpPr>
        <p:spPr bwMode="auto">
          <a:xfrm>
            <a:off x="9337675" y="2363789"/>
            <a:ext cx="179388" cy="160337"/>
          </a:xfrm>
          <a:prstGeom prst="rect">
            <a:avLst/>
          </a:prstGeom>
          <a:solidFill>
            <a:schemeClr val="tx2"/>
          </a:solidFill>
          <a:ln w="9525">
            <a:solidFill>
              <a:schemeClr val="tx1"/>
            </a:solidFill>
            <a:miter lim="800000"/>
            <a:headEnd/>
            <a:tailEnd/>
          </a:ln>
        </p:spPr>
        <p:txBody>
          <a:bodyPr/>
          <a:lstStyle/>
          <a:p>
            <a:pPr defTabSz="457200"/>
            <a:endParaRPr lang="en-US">
              <a:solidFill>
                <a:srgbClr val="2F2B20"/>
              </a:solidFill>
            </a:endParaRPr>
          </a:p>
        </p:txBody>
      </p:sp>
      <p:sp>
        <p:nvSpPr>
          <p:cNvPr id="272424" name="Freeform 40"/>
          <p:cNvSpPr>
            <a:spLocks/>
          </p:cNvSpPr>
          <p:nvPr/>
        </p:nvSpPr>
        <p:spPr bwMode="auto">
          <a:xfrm>
            <a:off x="7377113" y="2363789"/>
            <a:ext cx="188912" cy="160337"/>
          </a:xfrm>
          <a:custGeom>
            <a:avLst/>
            <a:gdLst>
              <a:gd name="T0" fmla="*/ 119 w 119"/>
              <a:gd name="T1" fmla="*/ 50 h 101"/>
              <a:gd name="T2" fmla="*/ 113 w 119"/>
              <a:gd name="T3" fmla="*/ 67 h 101"/>
              <a:gd name="T4" fmla="*/ 102 w 119"/>
              <a:gd name="T5" fmla="*/ 84 h 101"/>
              <a:gd name="T6" fmla="*/ 85 w 119"/>
              <a:gd name="T7" fmla="*/ 96 h 101"/>
              <a:gd name="T8" fmla="*/ 62 w 119"/>
              <a:gd name="T9" fmla="*/ 101 h 101"/>
              <a:gd name="T10" fmla="*/ 62 w 119"/>
              <a:gd name="T11" fmla="*/ 101 h 101"/>
              <a:gd name="T12" fmla="*/ 40 w 119"/>
              <a:gd name="T13" fmla="*/ 96 h 101"/>
              <a:gd name="T14" fmla="*/ 17 w 119"/>
              <a:gd name="T15" fmla="*/ 84 h 101"/>
              <a:gd name="T16" fmla="*/ 6 w 119"/>
              <a:gd name="T17" fmla="*/ 67 h 101"/>
              <a:gd name="T18" fmla="*/ 0 w 119"/>
              <a:gd name="T19" fmla="*/ 50 h 101"/>
              <a:gd name="T20" fmla="*/ 0 w 119"/>
              <a:gd name="T21" fmla="*/ 50 h 101"/>
              <a:gd name="T22" fmla="*/ 6 w 119"/>
              <a:gd name="T23" fmla="*/ 28 h 101"/>
              <a:gd name="T24" fmla="*/ 17 w 119"/>
              <a:gd name="T25" fmla="*/ 11 h 101"/>
              <a:gd name="T26" fmla="*/ 40 w 119"/>
              <a:gd name="T27" fmla="*/ 0 h 101"/>
              <a:gd name="T28" fmla="*/ 62 w 119"/>
              <a:gd name="T29" fmla="*/ 0 h 101"/>
              <a:gd name="T30" fmla="*/ 62 w 119"/>
              <a:gd name="T31" fmla="*/ 0 h 101"/>
              <a:gd name="T32" fmla="*/ 85 w 119"/>
              <a:gd name="T33" fmla="*/ 0 h 101"/>
              <a:gd name="T34" fmla="*/ 102 w 119"/>
              <a:gd name="T35" fmla="*/ 11 h 101"/>
              <a:gd name="T36" fmla="*/ 113 w 119"/>
              <a:gd name="T37" fmla="*/ 28 h 101"/>
              <a:gd name="T38" fmla="*/ 119 w 119"/>
              <a:gd name="T39"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1">
                <a:moveTo>
                  <a:pt x="119" y="50"/>
                </a:moveTo>
                <a:lnTo>
                  <a:pt x="113" y="67"/>
                </a:lnTo>
                <a:lnTo>
                  <a:pt x="102" y="84"/>
                </a:lnTo>
                <a:lnTo>
                  <a:pt x="85" y="96"/>
                </a:lnTo>
                <a:lnTo>
                  <a:pt x="62" y="101"/>
                </a:lnTo>
                <a:lnTo>
                  <a:pt x="62" y="101"/>
                </a:lnTo>
                <a:lnTo>
                  <a:pt x="40" y="96"/>
                </a:lnTo>
                <a:lnTo>
                  <a:pt x="17" y="84"/>
                </a:lnTo>
                <a:lnTo>
                  <a:pt x="6" y="67"/>
                </a:lnTo>
                <a:lnTo>
                  <a:pt x="0" y="50"/>
                </a:lnTo>
                <a:lnTo>
                  <a:pt x="0" y="50"/>
                </a:lnTo>
                <a:lnTo>
                  <a:pt x="6" y="28"/>
                </a:lnTo>
                <a:lnTo>
                  <a:pt x="17" y="11"/>
                </a:lnTo>
                <a:lnTo>
                  <a:pt x="40" y="0"/>
                </a:lnTo>
                <a:lnTo>
                  <a:pt x="62" y="0"/>
                </a:lnTo>
                <a:lnTo>
                  <a:pt x="62" y="0"/>
                </a:lnTo>
                <a:lnTo>
                  <a:pt x="85" y="0"/>
                </a:lnTo>
                <a:lnTo>
                  <a:pt x="102" y="11"/>
                </a:lnTo>
                <a:lnTo>
                  <a:pt x="113" y="28"/>
                </a:lnTo>
                <a:lnTo>
                  <a:pt x="119" y="50"/>
                </a:lnTo>
                <a:close/>
              </a:path>
            </a:pathLst>
          </a:custGeom>
          <a:solidFill>
            <a:schemeClr val="tx1"/>
          </a:solidFill>
          <a:ln w="9525">
            <a:solidFill>
              <a:schemeClr val="tx1"/>
            </a:solidFill>
            <a:round/>
            <a:headEnd/>
            <a:tailEnd/>
          </a:ln>
        </p:spPr>
        <p:txBody>
          <a:bodyPr/>
          <a:lstStyle/>
          <a:p>
            <a:pPr defTabSz="457200"/>
            <a:endParaRPr lang="en-US">
              <a:solidFill>
                <a:srgbClr val="2F2B20"/>
              </a:solidFill>
            </a:endParaRPr>
          </a:p>
        </p:txBody>
      </p:sp>
      <p:sp>
        <p:nvSpPr>
          <p:cNvPr id="272425" name="Freeform 41"/>
          <p:cNvSpPr>
            <a:spLocks/>
          </p:cNvSpPr>
          <p:nvPr/>
        </p:nvSpPr>
        <p:spPr bwMode="auto">
          <a:xfrm>
            <a:off x="9337675" y="2363789"/>
            <a:ext cx="179388" cy="160337"/>
          </a:xfrm>
          <a:custGeom>
            <a:avLst/>
            <a:gdLst>
              <a:gd name="T0" fmla="*/ 0 w 113"/>
              <a:gd name="T1" fmla="*/ 0 h 101"/>
              <a:gd name="T2" fmla="*/ 113 w 113"/>
              <a:gd name="T3" fmla="*/ 0 h 101"/>
              <a:gd name="T4" fmla="*/ 113 w 113"/>
              <a:gd name="T5" fmla="*/ 0 h 101"/>
              <a:gd name="T6" fmla="*/ 113 w 113"/>
              <a:gd name="T7" fmla="*/ 101 h 101"/>
              <a:gd name="T8" fmla="*/ 113 w 113"/>
              <a:gd name="T9" fmla="*/ 101 h 101"/>
              <a:gd name="T10" fmla="*/ 0 w 113"/>
              <a:gd name="T11" fmla="*/ 101 h 101"/>
              <a:gd name="T12" fmla="*/ 0 w 113"/>
              <a:gd name="T13" fmla="*/ 101 h 101"/>
              <a:gd name="T14" fmla="*/ 0 w 113"/>
              <a:gd name="T15" fmla="*/ 0 h 101"/>
              <a:gd name="T16" fmla="*/ 0 w 113"/>
              <a:gd name="T1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01">
                <a:moveTo>
                  <a:pt x="0" y="0"/>
                </a:moveTo>
                <a:lnTo>
                  <a:pt x="113" y="0"/>
                </a:lnTo>
                <a:lnTo>
                  <a:pt x="113" y="0"/>
                </a:lnTo>
                <a:lnTo>
                  <a:pt x="113" y="101"/>
                </a:lnTo>
                <a:lnTo>
                  <a:pt x="113" y="101"/>
                </a:lnTo>
                <a:lnTo>
                  <a:pt x="0" y="101"/>
                </a:lnTo>
                <a:lnTo>
                  <a:pt x="0" y="101"/>
                </a:lnTo>
                <a:lnTo>
                  <a:pt x="0" y="0"/>
                </a:lnTo>
                <a:lnTo>
                  <a:pt x="0" y="0"/>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26" name="Freeform 42"/>
          <p:cNvSpPr>
            <a:spLocks/>
          </p:cNvSpPr>
          <p:nvPr/>
        </p:nvSpPr>
        <p:spPr bwMode="auto">
          <a:xfrm>
            <a:off x="7377113" y="2363789"/>
            <a:ext cx="188912" cy="160337"/>
          </a:xfrm>
          <a:custGeom>
            <a:avLst/>
            <a:gdLst>
              <a:gd name="T0" fmla="*/ 119 w 119"/>
              <a:gd name="T1" fmla="*/ 50 h 101"/>
              <a:gd name="T2" fmla="*/ 113 w 119"/>
              <a:gd name="T3" fmla="*/ 67 h 101"/>
              <a:gd name="T4" fmla="*/ 113 w 119"/>
              <a:gd name="T5" fmla="*/ 67 h 101"/>
              <a:gd name="T6" fmla="*/ 102 w 119"/>
              <a:gd name="T7" fmla="*/ 84 h 101"/>
              <a:gd name="T8" fmla="*/ 102 w 119"/>
              <a:gd name="T9" fmla="*/ 84 h 101"/>
              <a:gd name="T10" fmla="*/ 85 w 119"/>
              <a:gd name="T11" fmla="*/ 96 h 101"/>
              <a:gd name="T12" fmla="*/ 85 w 119"/>
              <a:gd name="T13" fmla="*/ 96 h 101"/>
              <a:gd name="T14" fmla="*/ 62 w 119"/>
              <a:gd name="T15" fmla="*/ 101 h 101"/>
              <a:gd name="T16" fmla="*/ 62 w 119"/>
              <a:gd name="T17" fmla="*/ 101 h 101"/>
              <a:gd name="T18" fmla="*/ 62 w 119"/>
              <a:gd name="T19" fmla="*/ 101 h 101"/>
              <a:gd name="T20" fmla="*/ 62 w 119"/>
              <a:gd name="T21" fmla="*/ 101 h 101"/>
              <a:gd name="T22" fmla="*/ 40 w 119"/>
              <a:gd name="T23" fmla="*/ 96 h 101"/>
              <a:gd name="T24" fmla="*/ 40 w 119"/>
              <a:gd name="T25" fmla="*/ 96 h 101"/>
              <a:gd name="T26" fmla="*/ 17 w 119"/>
              <a:gd name="T27" fmla="*/ 84 h 101"/>
              <a:gd name="T28" fmla="*/ 17 w 119"/>
              <a:gd name="T29" fmla="*/ 84 h 101"/>
              <a:gd name="T30" fmla="*/ 6 w 119"/>
              <a:gd name="T31" fmla="*/ 67 h 101"/>
              <a:gd name="T32" fmla="*/ 6 w 119"/>
              <a:gd name="T33" fmla="*/ 67 h 101"/>
              <a:gd name="T34" fmla="*/ 0 w 119"/>
              <a:gd name="T35" fmla="*/ 50 h 101"/>
              <a:gd name="T36" fmla="*/ 0 w 119"/>
              <a:gd name="T37" fmla="*/ 50 h 101"/>
              <a:gd name="T38" fmla="*/ 0 w 119"/>
              <a:gd name="T39" fmla="*/ 50 h 101"/>
              <a:gd name="T40" fmla="*/ 0 w 119"/>
              <a:gd name="T41" fmla="*/ 50 h 101"/>
              <a:gd name="T42" fmla="*/ 6 w 119"/>
              <a:gd name="T43" fmla="*/ 28 h 101"/>
              <a:gd name="T44" fmla="*/ 6 w 119"/>
              <a:gd name="T45" fmla="*/ 28 h 101"/>
              <a:gd name="T46" fmla="*/ 17 w 119"/>
              <a:gd name="T47" fmla="*/ 11 h 101"/>
              <a:gd name="T48" fmla="*/ 17 w 119"/>
              <a:gd name="T49" fmla="*/ 11 h 101"/>
              <a:gd name="T50" fmla="*/ 40 w 119"/>
              <a:gd name="T51" fmla="*/ 0 h 101"/>
              <a:gd name="T52" fmla="*/ 40 w 119"/>
              <a:gd name="T53" fmla="*/ 0 h 101"/>
              <a:gd name="T54" fmla="*/ 62 w 119"/>
              <a:gd name="T55" fmla="*/ 0 h 101"/>
              <a:gd name="T56" fmla="*/ 62 w 119"/>
              <a:gd name="T57" fmla="*/ 0 h 101"/>
              <a:gd name="T58" fmla="*/ 62 w 119"/>
              <a:gd name="T59" fmla="*/ 0 h 101"/>
              <a:gd name="T60" fmla="*/ 62 w 119"/>
              <a:gd name="T61" fmla="*/ 0 h 101"/>
              <a:gd name="T62" fmla="*/ 85 w 119"/>
              <a:gd name="T63" fmla="*/ 0 h 101"/>
              <a:gd name="T64" fmla="*/ 85 w 119"/>
              <a:gd name="T65" fmla="*/ 0 h 101"/>
              <a:gd name="T66" fmla="*/ 102 w 119"/>
              <a:gd name="T67" fmla="*/ 11 h 101"/>
              <a:gd name="T68" fmla="*/ 102 w 119"/>
              <a:gd name="T69" fmla="*/ 11 h 101"/>
              <a:gd name="T70" fmla="*/ 113 w 119"/>
              <a:gd name="T71" fmla="*/ 28 h 101"/>
              <a:gd name="T72" fmla="*/ 113 w 119"/>
              <a:gd name="T73" fmla="*/ 28 h 101"/>
              <a:gd name="T74" fmla="*/ 119 w 119"/>
              <a:gd name="T75" fmla="*/ 50 h 101"/>
              <a:gd name="T76" fmla="*/ 119 w 119"/>
              <a:gd name="T77"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1">
                <a:moveTo>
                  <a:pt x="119" y="50"/>
                </a:moveTo>
                <a:lnTo>
                  <a:pt x="113" y="67"/>
                </a:lnTo>
                <a:lnTo>
                  <a:pt x="113" y="67"/>
                </a:lnTo>
                <a:lnTo>
                  <a:pt x="102" y="84"/>
                </a:lnTo>
                <a:lnTo>
                  <a:pt x="102" y="84"/>
                </a:lnTo>
                <a:lnTo>
                  <a:pt x="85" y="96"/>
                </a:lnTo>
                <a:lnTo>
                  <a:pt x="85" y="96"/>
                </a:lnTo>
                <a:lnTo>
                  <a:pt x="62" y="101"/>
                </a:lnTo>
                <a:lnTo>
                  <a:pt x="62" y="101"/>
                </a:lnTo>
                <a:lnTo>
                  <a:pt x="62" y="101"/>
                </a:lnTo>
                <a:lnTo>
                  <a:pt x="62" y="101"/>
                </a:lnTo>
                <a:lnTo>
                  <a:pt x="40" y="96"/>
                </a:lnTo>
                <a:lnTo>
                  <a:pt x="40" y="96"/>
                </a:lnTo>
                <a:lnTo>
                  <a:pt x="17" y="84"/>
                </a:lnTo>
                <a:lnTo>
                  <a:pt x="17" y="84"/>
                </a:lnTo>
                <a:lnTo>
                  <a:pt x="6" y="67"/>
                </a:lnTo>
                <a:lnTo>
                  <a:pt x="6" y="67"/>
                </a:lnTo>
                <a:lnTo>
                  <a:pt x="0" y="50"/>
                </a:lnTo>
                <a:lnTo>
                  <a:pt x="0" y="50"/>
                </a:lnTo>
                <a:lnTo>
                  <a:pt x="0" y="50"/>
                </a:lnTo>
                <a:lnTo>
                  <a:pt x="0" y="50"/>
                </a:lnTo>
                <a:lnTo>
                  <a:pt x="6" y="28"/>
                </a:lnTo>
                <a:lnTo>
                  <a:pt x="6" y="28"/>
                </a:lnTo>
                <a:lnTo>
                  <a:pt x="17" y="11"/>
                </a:lnTo>
                <a:lnTo>
                  <a:pt x="17" y="11"/>
                </a:lnTo>
                <a:lnTo>
                  <a:pt x="40" y="0"/>
                </a:lnTo>
                <a:lnTo>
                  <a:pt x="40" y="0"/>
                </a:lnTo>
                <a:lnTo>
                  <a:pt x="62" y="0"/>
                </a:lnTo>
                <a:lnTo>
                  <a:pt x="62" y="0"/>
                </a:lnTo>
                <a:lnTo>
                  <a:pt x="62" y="0"/>
                </a:lnTo>
                <a:lnTo>
                  <a:pt x="62" y="0"/>
                </a:lnTo>
                <a:lnTo>
                  <a:pt x="85" y="0"/>
                </a:lnTo>
                <a:lnTo>
                  <a:pt x="85" y="0"/>
                </a:lnTo>
                <a:lnTo>
                  <a:pt x="102" y="11"/>
                </a:lnTo>
                <a:lnTo>
                  <a:pt x="102" y="11"/>
                </a:lnTo>
                <a:lnTo>
                  <a:pt x="113" y="28"/>
                </a:lnTo>
                <a:lnTo>
                  <a:pt x="113" y="28"/>
                </a:lnTo>
                <a:lnTo>
                  <a:pt x="119" y="50"/>
                </a:lnTo>
                <a:lnTo>
                  <a:pt x="119" y="50"/>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27" name="Rectangle 43"/>
          <p:cNvSpPr>
            <a:spLocks noChangeArrowheads="1"/>
          </p:cNvSpPr>
          <p:nvPr/>
        </p:nvSpPr>
        <p:spPr bwMode="auto">
          <a:xfrm>
            <a:off x="6540500" y="2506663"/>
            <a:ext cx="171450" cy="152400"/>
          </a:xfrm>
          <a:prstGeom prst="rect">
            <a:avLst/>
          </a:prstGeom>
          <a:solidFill>
            <a:schemeClr val="tx1"/>
          </a:solidFill>
          <a:ln w="9525">
            <a:solidFill>
              <a:schemeClr val="tx1"/>
            </a:solidFill>
            <a:miter lim="800000"/>
            <a:headEnd/>
            <a:tailEnd/>
          </a:ln>
        </p:spPr>
        <p:txBody>
          <a:bodyPr/>
          <a:lstStyle/>
          <a:p>
            <a:pPr defTabSz="457200"/>
            <a:endParaRPr lang="en-US">
              <a:solidFill>
                <a:srgbClr val="2F2B20"/>
              </a:solidFill>
            </a:endParaRPr>
          </a:p>
        </p:txBody>
      </p:sp>
      <p:sp>
        <p:nvSpPr>
          <p:cNvPr id="272428" name="Freeform 44"/>
          <p:cNvSpPr>
            <a:spLocks/>
          </p:cNvSpPr>
          <p:nvPr/>
        </p:nvSpPr>
        <p:spPr bwMode="auto">
          <a:xfrm>
            <a:off x="8564564" y="2201864"/>
            <a:ext cx="179387" cy="161925"/>
          </a:xfrm>
          <a:custGeom>
            <a:avLst/>
            <a:gdLst>
              <a:gd name="T0" fmla="*/ 113 w 113"/>
              <a:gd name="T1" fmla="*/ 51 h 102"/>
              <a:gd name="T2" fmla="*/ 113 w 113"/>
              <a:gd name="T3" fmla="*/ 73 h 102"/>
              <a:gd name="T4" fmla="*/ 96 w 113"/>
              <a:gd name="T5" fmla="*/ 85 h 102"/>
              <a:gd name="T6" fmla="*/ 79 w 113"/>
              <a:gd name="T7" fmla="*/ 96 h 102"/>
              <a:gd name="T8" fmla="*/ 56 w 113"/>
              <a:gd name="T9" fmla="*/ 102 h 102"/>
              <a:gd name="T10" fmla="*/ 56 w 113"/>
              <a:gd name="T11" fmla="*/ 102 h 102"/>
              <a:gd name="T12" fmla="*/ 34 w 113"/>
              <a:gd name="T13" fmla="*/ 96 h 102"/>
              <a:gd name="T14" fmla="*/ 17 w 113"/>
              <a:gd name="T15" fmla="*/ 85 h 102"/>
              <a:gd name="T16" fmla="*/ 5 w 113"/>
              <a:gd name="T17" fmla="*/ 73 h 102"/>
              <a:gd name="T18" fmla="*/ 0 w 113"/>
              <a:gd name="T19" fmla="*/ 51 h 102"/>
              <a:gd name="T20" fmla="*/ 0 w 113"/>
              <a:gd name="T21" fmla="*/ 51 h 102"/>
              <a:gd name="T22" fmla="*/ 5 w 113"/>
              <a:gd name="T23" fmla="*/ 34 h 102"/>
              <a:gd name="T24" fmla="*/ 17 w 113"/>
              <a:gd name="T25" fmla="*/ 17 h 102"/>
              <a:gd name="T26" fmla="*/ 34 w 113"/>
              <a:gd name="T27" fmla="*/ 5 h 102"/>
              <a:gd name="T28" fmla="*/ 56 w 113"/>
              <a:gd name="T29" fmla="*/ 0 h 102"/>
              <a:gd name="T30" fmla="*/ 56 w 113"/>
              <a:gd name="T31" fmla="*/ 0 h 102"/>
              <a:gd name="T32" fmla="*/ 79 w 113"/>
              <a:gd name="T33" fmla="*/ 5 h 102"/>
              <a:gd name="T34" fmla="*/ 96 w 113"/>
              <a:gd name="T35" fmla="*/ 17 h 102"/>
              <a:gd name="T36" fmla="*/ 113 w 113"/>
              <a:gd name="T37" fmla="*/ 34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13" y="73"/>
                </a:lnTo>
                <a:lnTo>
                  <a:pt x="96" y="85"/>
                </a:lnTo>
                <a:lnTo>
                  <a:pt x="79" y="96"/>
                </a:lnTo>
                <a:lnTo>
                  <a:pt x="56" y="102"/>
                </a:lnTo>
                <a:lnTo>
                  <a:pt x="56" y="102"/>
                </a:lnTo>
                <a:lnTo>
                  <a:pt x="34" y="96"/>
                </a:lnTo>
                <a:lnTo>
                  <a:pt x="17" y="85"/>
                </a:lnTo>
                <a:lnTo>
                  <a:pt x="5" y="73"/>
                </a:lnTo>
                <a:lnTo>
                  <a:pt x="0" y="51"/>
                </a:lnTo>
                <a:lnTo>
                  <a:pt x="0" y="51"/>
                </a:lnTo>
                <a:lnTo>
                  <a:pt x="5" y="34"/>
                </a:lnTo>
                <a:lnTo>
                  <a:pt x="17" y="17"/>
                </a:lnTo>
                <a:lnTo>
                  <a:pt x="34" y="5"/>
                </a:lnTo>
                <a:lnTo>
                  <a:pt x="56" y="0"/>
                </a:lnTo>
                <a:lnTo>
                  <a:pt x="56" y="0"/>
                </a:lnTo>
                <a:lnTo>
                  <a:pt x="79" y="5"/>
                </a:lnTo>
                <a:lnTo>
                  <a:pt x="96" y="17"/>
                </a:lnTo>
                <a:lnTo>
                  <a:pt x="113" y="34"/>
                </a:lnTo>
                <a:lnTo>
                  <a:pt x="113" y="51"/>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29" name="Freeform 45"/>
          <p:cNvSpPr>
            <a:spLocks/>
          </p:cNvSpPr>
          <p:nvPr/>
        </p:nvSpPr>
        <p:spPr bwMode="auto">
          <a:xfrm>
            <a:off x="6540500" y="2506663"/>
            <a:ext cx="171450" cy="152400"/>
          </a:xfrm>
          <a:custGeom>
            <a:avLst/>
            <a:gdLst>
              <a:gd name="T0" fmla="*/ 0 w 108"/>
              <a:gd name="T1" fmla="*/ 0 h 96"/>
              <a:gd name="T2" fmla="*/ 108 w 108"/>
              <a:gd name="T3" fmla="*/ 0 h 96"/>
              <a:gd name="T4" fmla="*/ 108 w 108"/>
              <a:gd name="T5" fmla="*/ 0 h 96"/>
              <a:gd name="T6" fmla="*/ 108 w 108"/>
              <a:gd name="T7" fmla="*/ 96 h 96"/>
              <a:gd name="T8" fmla="*/ 108 w 108"/>
              <a:gd name="T9" fmla="*/ 96 h 96"/>
              <a:gd name="T10" fmla="*/ 0 w 108"/>
              <a:gd name="T11" fmla="*/ 96 h 96"/>
              <a:gd name="T12" fmla="*/ 0 w 108"/>
              <a:gd name="T13" fmla="*/ 96 h 96"/>
              <a:gd name="T14" fmla="*/ 0 w 108"/>
              <a:gd name="T15" fmla="*/ 0 h 96"/>
              <a:gd name="T16" fmla="*/ 0 w 108"/>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96">
                <a:moveTo>
                  <a:pt x="0" y="0"/>
                </a:moveTo>
                <a:lnTo>
                  <a:pt x="108" y="0"/>
                </a:lnTo>
                <a:lnTo>
                  <a:pt x="108" y="0"/>
                </a:lnTo>
                <a:lnTo>
                  <a:pt x="108" y="96"/>
                </a:lnTo>
                <a:lnTo>
                  <a:pt x="108" y="96"/>
                </a:lnTo>
                <a:lnTo>
                  <a:pt x="0" y="96"/>
                </a:lnTo>
                <a:lnTo>
                  <a:pt x="0" y="96"/>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30" name="Freeform 46"/>
          <p:cNvSpPr>
            <a:spLocks/>
          </p:cNvSpPr>
          <p:nvPr/>
        </p:nvSpPr>
        <p:spPr bwMode="auto">
          <a:xfrm>
            <a:off x="8564564" y="2201864"/>
            <a:ext cx="179387" cy="161925"/>
          </a:xfrm>
          <a:custGeom>
            <a:avLst/>
            <a:gdLst>
              <a:gd name="T0" fmla="*/ 113 w 113"/>
              <a:gd name="T1" fmla="*/ 51 h 102"/>
              <a:gd name="T2" fmla="*/ 113 w 113"/>
              <a:gd name="T3" fmla="*/ 73 h 102"/>
              <a:gd name="T4" fmla="*/ 113 w 113"/>
              <a:gd name="T5" fmla="*/ 73 h 102"/>
              <a:gd name="T6" fmla="*/ 96 w 113"/>
              <a:gd name="T7" fmla="*/ 85 h 102"/>
              <a:gd name="T8" fmla="*/ 96 w 113"/>
              <a:gd name="T9" fmla="*/ 85 h 102"/>
              <a:gd name="T10" fmla="*/ 79 w 113"/>
              <a:gd name="T11" fmla="*/ 96 h 102"/>
              <a:gd name="T12" fmla="*/ 79 w 113"/>
              <a:gd name="T13" fmla="*/ 96 h 102"/>
              <a:gd name="T14" fmla="*/ 56 w 113"/>
              <a:gd name="T15" fmla="*/ 102 h 102"/>
              <a:gd name="T16" fmla="*/ 56 w 113"/>
              <a:gd name="T17" fmla="*/ 102 h 102"/>
              <a:gd name="T18" fmla="*/ 56 w 113"/>
              <a:gd name="T19" fmla="*/ 102 h 102"/>
              <a:gd name="T20" fmla="*/ 56 w 113"/>
              <a:gd name="T21" fmla="*/ 102 h 102"/>
              <a:gd name="T22" fmla="*/ 34 w 113"/>
              <a:gd name="T23" fmla="*/ 96 h 102"/>
              <a:gd name="T24" fmla="*/ 34 w 113"/>
              <a:gd name="T25" fmla="*/ 96 h 102"/>
              <a:gd name="T26" fmla="*/ 17 w 113"/>
              <a:gd name="T27" fmla="*/ 85 h 102"/>
              <a:gd name="T28" fmla="*/ 17 w 113"/>
              <a:gd name="T29" fmla="*/ 85 h 102"/>
              <a:gd name="T30" fmla="*/ 5 w 113"/>
              <a:gd name="T31" fmla="*/ 73 h 102"/>
              <a:gd name="T32" fmla="*/ 5 w 113"/>
              <a:gd name="T33" fmla="*/ 73 h 102"/>
              <a:gd name="T34" fmla="*/ 0 w 113"/>
              <a:gd name="T35" fmla="*/ 51 h 102"/>
              <a:gd name="T36" fmla="*/ 0 w 113"/>
              <a:gd name="T37" fmla="*/ 51 h 102"/>
              <a:gd name="T38" fmla="*/ 0 w 113"/>
              <a:gd name="T39" fmla="*/ 51 h 102"/>
              <a:gd name="T40" fmla="*/ 0 w 113"/>
              <a:gd name="T41" fmla="*/ 51 h 102"/>
              <a:gd name="T42" fmla="*/ 5 w 113"/>
              <a:gd name="T43" fmla="*/ 34 h 102"/>
              <a:gd name="T44" fmla="*/ 5 w 113"/>
              <a:gd name="T45" fmla="*/ 34 h 102"/>
              <a:gd name="T46" fmla="*/ 17 w 113"/>
              <a:gd name="T47" fmla="*/ 17 h 102"/>
              <a:gd name="T48" fmla="*/ 17 w 113"/>
              <a:gd name="T49" fmla="*/ 17 h 102"/>
              <a:gd name="T50" fmla="*/ 34 w 113"/>
              <a:gd name="T51" fmla="*/ 5 h 102"/>
              <a:gd name="T52" fmla="*/ 34 w 113"/>
              <a:gd name="T53" fmla="*/ 5 h 102"/>
              <a:gd name="T54" fmla="*/ 56 w 113"/>
              <a:gd name="T55" fmla="*/ 0 h 102"/>
              <a:gd name="T56" fmla="*/ 56 w 113"/>
              <a:gd name="T57" fmla="*/ 0 h 102"/>
              <a:gd name="T58" fmla="*/ 56 w 113"/>
              <a:gd name="T59" fmla="*/ 0 h 102"/>
              <a:gd name="T60" fmla="*/ 56 w 113"/>
              <a:gd name="T61" fmla="*/ 0 h 102"/>
              <a:gd name="T62" fmla="*/ 79 w 113"/>
              <a:gd name="T63" fmla="*/ 5 h 102"/>
              <a:gd name="T64" fmla="*/ 79 w 113"/>
              <a:gd name="T65" fmla="*/ 5 h 102"/>
              <a:gd name="T66" fmla="*/ 96 w 113"/>
              <a:gd name="T67" fmla="*/ 17 h 102"/>
              <a:gd name="T68" fmla="*/ 96 w 113"/>
              <a:gd name="T69" fmla="*/ 17 h 102"/>
              <a:gd name="T70" fmla="*/ 113 w 113"/>
              <a:gd name="T71" fmla="*/ 34 h 102"/>
              <a:gd name="T72" fmla="*/ 113 w 113"/>
              <a:gd name="T73" fmla="*/ 34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13" y="73"/>
                </a:lnTo>
                <a:lnTo>
                  <a:pt x="113" y="73"/>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73"/>
                </a:lnTo>
                <a:lnTo>
                  <a:pt x="5" y="73"/>
                </a:lnTo>
                <a:lnTo>
                  <a:pt x="0" y="51"/>
                </a:lnTo>
                <a:lnTo>
                  <a:pt x="0" y="51"/>
                </a:lnTo>
                <a:lnTo>
                  <a:pt x="0" y="51"/>
                </a:lnTo>
                <a:lnTo>
                  <a:pt x="0" y="51"/>
                </a:lnTo>
                <a:lnTo>
                  <a:pt x="5" y="34"/>
                </a:lnTo>
                <a:lnTo>
                  <a:pt x="5" y="34"/>
                </a:lnTo>
                <a:lnTo>
                  <a:pt x="17" y="17"/>
                </a:lnTo>
                <a:lnTo>
                  <a:pt x="17" y="17"/>
                </a:lnTo>
                <a:lnTo>
                  <a:pt x="34" y="5"/>
                </a:lnTo>
                <a:lnTo>
                  <a:pt x="34" y="5"/>
                </a:lnTo>
                <a:lnTo>
                  <a:pt x="56" y="0"/>
                </a:lnTo>
                <a:lnTo>
                  <a:pt x="56" y="0"/>
                </a:lnTo>
                <a:lnTo>
                  <a:pt x="56" y="0"/>
                </a:lnTo>
                <a:lnTo>
                  <a:pt x="56" y="0"/>
                </a:lnTo>
                <a:lnTo>
                  <a:pt x="79" y="5"/>
                </a:lnTo>
                <a:lnTo>
                  <a:pt x="79" y="5"/>
                </a:lnTo>
                <a:lnTo>
                  <a:pt x="96" y="17"/>
                </a:lnTo>
                <a:lnTo>
                  <a:pt x="96" y="17"/>
                </a:lnTo>
                <a:lnTo>
                  <a:pt x="113" y="34"/>
                </a:lnTo>
                <a:lnTo>
                  <a:pt x="113" y="34"/>
                </a:lnTo>
                <a:lnTo>
                  <a:pt x="113" y="51"/>
                </a:lnTo>
                <a:lnTo>
                  <a:pt x="113" y="51"/>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31" name="Rectangle 47"/>
          <p:cNvSpPr>
            <a:spLocks noChangeArrowheads="1"/>
          </p:cNvSpPr>
          <p:nvPr/>
        </p:nvSpPr>
        <p:spPr bwMode="auto">
          <a:xfrm>
            <a:off x="8959850" y="2155825"/>
            <a:ext cx="179388" cy="153988"/>
          </a:xfrm>
          <a:prstGeom prst="rect">
            <a:avLst/>
          </a:prstGeom>
          <a:solidFill>
            <a:schemeClr val="tx2"/>
          </a:solidFill>
          <a:ln w="9525">
            <a:solidFill>
              <a:schemeClr val="tx1"/>
            </a:solidFill>
            <a:miter lim="800000"/>
            <a:headEnd/>
            <a:tailEnd/>
          </a:ln>
        </p:spPr>
        <p:txBody>
          <a:bodyPr/>
          <a:lstStyle/>
          <a:p>
            <a:pPr defTabSz="457200"/>
            <a:endParaRPr lang="en-US">
              <a:solidFill>
                <a:srgbClr val="2F2B20"/>
              </a:solidFill>
            </a:endParaRPr>
          </a:p>
        </p:txBody>
      </p:sp>
      <p:sp>
        <p:nvSpPr>
          <p:cNvPr id="272432" name="Freeform 48"/>
          <p:cNvSpPr>
            <a:spLocks/>
          </p:cNvSpPr>
          <p:nvPr/>
        </p:nvSpPr>
        <p:spPr bwMode="auto">
          <a:xfrm>
            <a:off x="6972300" y="2489200"/>
            <a:ext cx="179388" cy="152400"/>
          </a:xfrm>
          <a:custGeom>
            <a:avLst/>
            <a:gdLst>
              <a:gd name="T0" fmla="*/ 113 w 113"/>
              <a:gd name="T1" fmla="*/ 45 h 96"/>
              <a:gd name="T2" fmla="*/ 108 w 113"/>
              <a:gd name="T3" fmla="*/ 68 h 96"/>
              <a:gd name="T4" fmla="*/ 96 w 113"/>
              <a:gd name="T5" fmla="*/ 85 h 96"/>
              <a:gd name="T6" fmla="*/ 80 w 113"/>
              <a:gd name="T7" fmla="*/ 96 h 96"/>
              <a:gd name="T8" fmla="*/ 57 w 113"/>
              <a:gd name="T9" fmla="*/ 96 h 96"/>
              <a:gd name="T10" fmla="*/ 57 w 113"/>
              <a:gd name="T11" fmla="*/ 96 h 96"/>
              <a:gd name="T12" fmla="*/ 34 w 113"/>
              <a:gd name="T13" fmla="*/ 96 h 96"/>
              <a:gd name="T14" fmla="*/ 17 w 113"/>
              <a:gd name="T15" fmla="*/ 85 h 96"/>
              <a:gd name="T16" fmla="*/ 0 w 113"/>
              <a:gd name="T17" fmla="*/ 68 h 96"/>
              <a:gd name="T18" fmla="*/ 0 w 113"/>
              <a:gd name="T19" fmla="*/ 45 h 96"/>
              <a:gd name="T20" fmla="*/ 0 w 113"/>
              <a:gd name="T21" fmla="*/ 45 h 96"/>
              <a:gd name="T22" fmla="*/ 0 w 113"/>
              <a:gd name="T23" fmla="*/ 28 h 96"/>
              <a:gd name="T24" fmla="*/ 17 w 113"/>
              <a:gd name="T25" fmla="*/ 11 h 96"/>
              <a:gd name="T26" fmla="*/ 34 w 113"/>
              <a:gd name="T27" fmla="*/ 0 h 96"/>
              <a:gd name="T28" fmla="*/ 57 w 113"/>
              <a:gd name="T29" fmla="*/ 0 h 96"/>
              <a:gd name="T30" fmla="*/ 57 w 113"/>
              <a:gd name="T31" fmla="*/ 0 h 96"/>
              <a:gd name="T32" fmla="*/ 80 w 113"/>
              <a:gd name="T33" fmla="*/ 0 h 96"/>
              <a:gd name="T34" fmla="*/ 96 w 113"/>
              <a:gd name="T35" fmla="*/ 11 h 96"/>
              <a:gd name="T36" fmla="*/ 108 w 113"/>
              <a:gd name="T37" fmla="*/ 28 h 96"/>
              <a:gd name="T38" fmla="*/ 113 w 113"/>
              <a:gd name="T3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96">
                <a:moveTo>
                  <a:pt x="113" y="45"/>
                </a:moveTo>
                <a:lnTo>
                  <a:pt x="108" y="68"/>
                </a:lnTo>
                <a:lnTo>
                  <a:pt x="96" y="85"/>
                </a:lnTo>
                <a:lnTo>
                  <a:pt x="80" y="96"/>
                </a:lnTo>
                <a:lnTo>
                  <a:pt x="57" y="96"/>
                </a:lnTo>
                <a:lnTo>
                  <a:pt x="57" y="96"/>
                </a:lnTo>
                <a:lnTo>
                  <a:pt x="34" y="96"/>
                </a:lnTo>
                <a:lnTo>
                  <a:pt x="17" y="85"/>
                </a:lnTo>
                <a:lnTo>
                  <a:pt x="0" y="68"/>
                </a:lnTo>
                <a:lnTo>
                  <a:pt x="0" y="45"/>
                </a:lnTo>
                <a:lnTo>
                  <a:pt x="0" y="45"/>
                </a:lnTo>
                <a:lnTo>
                  <a:pt x="0" y="28"/>
                </a:lnTo>
                <a:lnTo>
                  <a:pt x="17" y="11"/>
                </a:lnTo>
                <a:lnTo>
                  <a:pt x="34" y="0"/>
                </a:lnTo>
                <a:lnTo>
                  <a:pt x="57" y="0"/>
                </a:lnTo>
                <a:lnTo>
                  <a:pt x="57" y="0"/>
                </a:lnTo>
                <a:lnTo>
                  <a:pt x="80" y="0"/>
                </a:lnTo>
                <a:lnTo>
                  <a:pt x="96" y="11"/>
                </a:lnTo>
                <a:lnTo>
                  <a:pt x="108" y="28"/>
                </a:lnTo>
                <a:lnTo>
                  <a:pt x="113" y="45"/>
                </a:lnTo>
                <a:close/>
              </a:path>
            </a:pathLst>
          </a:custGeom>
          <a:solidFill>
            <a:schemeClr val="tx1"/>
          </a:solidFill>
          <a:ln w="9525">
            <a:solidFill>
              <a:schemeClr val="tx1"/>
            </a:solidFill>
            <a:round/>
            <a:headEnd/>
            <a:tailEnd/>
          </a:ln>
        </p:spPr>
        <p:txBody>
          <a:bodyPr/>
          <a:lstStyle/>
          <a:p>
            <a:pPr defTabSz="457200"/>
            <a:endParaRPr lang="en-US">
              <a:solidFill>
                <a:srgbClr val="2F2B20"/>
              </a:solidFill>
            </a:endParaRPr>
          </a:p>
        </p:txBody>
      </p:sp>
      <p:sp>
        <p:nvSpPr>
          <p:cNvPr id="272433" name="Freeform 49"/>
          <p:cNvSpPr>
            <a:spLocks/>
          </p:cNvSpPr>
          <p:nvPr/>
        </p:nvSpPr>
        <p:spPr bwMode="auto">
          <a:xfrm>
            <a:off x="8959850" y="2155825"/>
            <a:ext cx="179388" cy="153988"/>
          </a:xfrm>
          <a:custGeom>
            <a:avLst/>
            <a:gdLst>
              <a:gd name="T0" fmla="*/ 0 w 113"/>
              <a:gd name="T1" fmla="*/ 0 h 97"/>
              <a:gd name="T2" fmla="*/ 113 w 113"/>
              <a:gd name="T3" fmla="*/ 0 h 97"/>
              <a:gd name="T4" fmla="*/ 113 w 113"/>
              <a:gd name="T5" fmla="*/ 0 h 97"/>
              <a:gd name="T6" fmla="*/ 113 w 113"/>
              <a:gd name="T7" fmla="*/ 97 h 97"/>
              <a:gd name="T8" fmla="*/ 113 w 113"/>
              <a:gd name="T9" fmla="*/ 97 h 97"/>
              <a:gd name="T10" fmla="*/ 0 w 113"/>
              <a:gd name="T11" fmla="*/ 97 h 97"/>
              <a:gd name="T12" fmla="*/ 0 w 113"/>
              <a:gd name="T13" fmla="*/ 97 h 97"/>
              <a:gd name="T14" fmla="*/ 0 w 113"/>
              <a:gd name="T15" fmla="*/ 0 h 97"/>
              <a:gd name="T16" fmla="*/ 0 w 11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34" name="Freeform 50"/>
          <p:cNvSpPr>
            <a:spLocks/>
          </p:cNvSpPr>
          <p:nvPr/>
        </p:nvSpPr>
        <p:spPr bwMode="auto">
          <a:xfrm>
            <a:off x="6972300" y="2489200"/>
            <a:ext cx="179388" cy="152400"/>
          </a:xfrm>
          <a:custGeom>
            <a:avLst/>
            <a:gdLst>
              <a:gd name="T0" fmla="*/ 113 w 113"/>
              <a:gd name="T1" fmla="*/ 45 h 96"/>
              <a:gd name="T2" fmla="*/ 108 w 113"/>
              <a:gd name="T3" fmla="*/ 68 h 96"/>
              <a:gd name="T4" fmla="*/ 108 w 113"/>
              <a:gd name="T5" fmla="*/ 68 h 96"/>
              <a:gd name="T6" fmla="*/ 96 w 113"/>
              <a:gd name="T7" fmla="*/ 85 h 96"/>
              <a:gd name="T8" fmla="*/ 96 w 113"/>
              <a:gd name="T9" fmla="*/ 85 h 96"/>
              <a:gd name="T10" fmla="*/ 80 w 113"/>
              <a:gd name="T11" fmla="*/ 96 h 96"/>
              <a:gd name="T12" fmla="*/ 80 w 113"/>
              <a:gd name="T13" fmla="*/ 96 h 96"/>
              <a:gd name="T14" fmla="*/ 57 w 113"/>
              <a:gd name="T15" fmla="*/ 96 h 96"/>
              <a:gd name="T16" fmla="*/ 57 w 113"/>
              <a:gd name="T17" fmla="*/ 96 h 96"/>
              <a:gd name="T18" fmla="*/ 57 w 113"/>
              <a:gd name="T19" fmla="*/ 96 h 96"/>
              <a:gd name="T20" fmla="*/ 57 w 113"/>
              <a:gd name="T21" fmla="*/ 96 h 96"/>
              <a:gd name="T22" fmla="*/ 34 w 113"/>
              <a:gd name="T23" fmla="*/ 96 h 96"/>
              <a:gd name="T24" fmla="*/ 34 w 113"/>
              <a:gd name="T25" fmla="*/ 96 h 96"/>
              <a:gd name="T26" fmla="*/ 17 w 113"/>
              <a:gd name="T27" fmla="*/ 85 h 96"/>
              <a:gd name="T28" fmla="*/ 17 w 113"/>
              <a:gd name="T29" fmla="*/ 85 h 96"/>
              <a:gd name="T30" fmla="*/ 0 w 113"/>
              <a:gd name="T31" fmla="*/ 68 h 96"/>
              <a:gd name="T32" fmla="*/ 0 w 113"/>
              <a:gd name="T33" fmla="*/ 68 h 96"/>
              <a:gd name="T34" fmla="*/ 0 w 113"/>
              <a:gd name="T35" fmla="*/ 45 h 96"/>
              <a:gd name="T36" fmla="*/ 0 w 113"/>
              <a:gd name="T37" fmla="*/ 45 h 96"/>
              <a:gd name="T38" fmla="*/ 0 w 113"/>
              <a:gd name="T39" fmla="*/ 45 h 96"/>
              <a:gd name="T40" fmla="*/ 0 w 113"/>
              <a:gd name="T41" fmla="*/ 45 h 96"/>
              <a:gd name="T42" fmla="*/ 0 w 113"/>
              <a:gd name="T43" fmla="*/ 28 h 96"/>
              <a:gd name="T44" fmla="*/ 0 w 113"/>
              <a:gd name="T45" fmla="*/ 28 h 96"/>
              <a:gd name="T46" fmla="*/ 17 w 113"/>
              <a:gd name="T47" fmla="*/ 11 h 96"/>
              <a:gd name="T48" fmla="*/ 17 w 113"/>
              <a:gd name="T49" fmla="*/ 11 h 96"/>
              <a:gd name="T50" fmla="*/ 34 w 113"/>
              <a:gd name="T51" fmla="*/ 0 h 96"/>
              <a:gd name="T52" fmla="*/ 34 w 113"/>
              <a:gd name="T53" fmla="*/ 0 h 96"/>
              <a:gd name="T54" fmla="*/ 57 w 113"/>
              <a:gd name="T55" fmla="*/ 0 h 96"/>
              <a:gd name="T56" fmla="*/ 57 w 113"/>
              <a:gd name="T57" fmla="*/ 0 h 96"/>
              <a:gd name="T58" fmla="*/ 57 w 113"/>
              <a:gd name="T59" fmla="*/ 0 h 96"/>
              <a:gd name="T60" fmla="*/ 57 w 113"/>
              <a:gd name="T61" fmla="*/ 0 h 96"/>
              <a:gd name="T62" fmla="*/ 80 w 113"/>
              <a:gd name="T63" fmla="*/ 0 h 96"/>
              <a:gd name="T64" fmla="*/ 80 w 113"/>
              <a:gd name="T65" fmla="*/ 0 h 96"/>
              <a:gd name="T66" fmla="*/ 96 w 113"/>
              <a:gd name="T67" fmla="*/ 11 h 96"/>
              <a:gd name="T68" fmla="*/ 96 w 113"/>
              <a:gd name="T69" fmla="*/ 11 h 96"/>
              <a:gd name="T70" fmla="*/ 108 w 113"/>
              <a:gd name="T71" fmla="*/ 28 h 96"/>
              <a:gd name="T72" fmla="*/ 108 w 113"/>
              <a:gd name="T73" fmla="*/ 28 h 96"/>
              <a:gd name="T74" fmla="*/ 113 w 113"/>
              <a:gd name="T75" fmla="*/ 45 h 96"/>
              <a:gd name="T76" fmla="*/ 113 w 113"/>
              <a:gd name="T77"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96">
                <a:moveTo>
                  <a:pt x="113" y="45"/>
                </a:moveTo>
                <a:lnTo>
                  <a:pt x="108" y="68"/>
                </a:lnTo>
                <a:lnTo>
                  <a:pt x="108" y="68"/>
                </a:lnTo>
                <a:lnTo>
                  <a:pt x="96" y="85"/>
                </a:lnTo>
                <a:lnTo>
                  <a:pt x="96" y="85"/>
                </a:lnTo>
                <a:lnTo>
                  <a:pt x="80" y="96"/>
                </a:lnTo>
                <a:lnTo>
                  <a:pt x="80" y="96"/>
                </a:lnTo>
                <a:lnTo>
                  <a:pt x="57" y="96"/>
                </a:lnTo>
                <a:lnTo>
                  <a:pt x="57" y="96"/>
                </a:lnTo>
                <a:lnTo>
                  <a:pt x="57" y="96"/>
                </a:lnTo>
                <a:lnTo>
                  <a:pt x="57" y="96"/>
                </a:lnTo>
                <a:lnTo>
                  <a:pt x="34" y="96"/>
                </a:lnTo>
                <a:lnTo>
                  <a:pt x="34" y="96"/>
                </a:lnTo>
                <a:lnTo>
                  <a:pt x="17" y="85"/>
                </a:lnTo>
                <a:lnTo>
                  <a:pt x="17" y="85"/>
                </a:lnTo>
                <a:lnTo>
                  <a:pt x="0" y="68"/>
                </a:lnTo>
                <a:lnTo>
                  <a:pt x="0" y="68"/>
                </a:lnTo>
                <a:lnTo>
                  <a:pt x="0" y="45"/>
                </a:lnTo>
                <a:lnTo>
                  <a:pt x="0" y="45"/>
                </a:lnTo>
                <a:lnTo>
                  <a:pt x="0" y="45"/>
                </a:lnTo>
                <a:lnTo>
                  <a:pt x="0" y="45"/>
                </a:lnTo>
                <a:lnTo>
                  <a:pt x="0" y="28"/>
                </a:lnTo>
                <a:lnTo>
                  <a:pt x="0" y="28"/>
                </a:lnTo>
                <a:lnTo>
                  <a:pt x="17" y="11"/>
                </a:lnTo>
                <a:lnTo>
                  <a:pt x="17" y="11"/>
                </a:lnTo>
                <a:lnTo>
                  <a:pt x="34" y="0"/>
                </a:lnTo>
                <a:lnTo>
                  <a:pt x="34" y="0"/>
                </a:lnTo>
                <a:lnTo>
                  <a:pt x="57" y="0"/>
                </a:lnTo>
                <a:lnTo>
                  <a:pt x="57" y="0"/>
                </a:lnTo>
                <a:lnTo>
                  <a:pt x="57" y="0"/>
                </a:lnTo>
                <a:lnTo>
                  <a:pt x="57" y="0"/>
                </a:lnTo>
                <a:lnTo>
                  <a:pt x="80" y="0"/>
                </a:lnTo>
                <a:lnTo>
                  <a:pt x="80" y="0"/>
                </a:lnTo>
                <a:lnTo>
                  <a:pt x="96" y="11"/>
                </a:lnTo>
                <a:lnTo>
                  <a:pt x="96" y="11"/>
                </a:lnTo>
                <a:lnTo>
                  <a:pt x="108" y="28"/>
                </a:lnTo>
                <a:lnTo>
                  <a:pt x="108" y="28"/>
                </a:lnTo>
                <a:lnTo>
                  <a:pt x="113" y="45"/>
                </a:lnTo>
                <a:lnTo>
                  <a:pt x="113" y="45"/>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35" name="Rectangle 51"/>
          <p:cNvSpPr>
            <a:spLocks noChangeArrowheads="1"/>
          </p:cNvSpPr>
          <p:nvPr/>
        </p:nvSpPr>
        <p:spPr bwMode="auto">
          <a:xfrm>
            <a:off x="6388100" y="2813051"/>
            <a:ext cx="179388" cy="161925"/>
          </a:xfrm>
          <a:prstGeom prst="rect">
            <a:avLst/>
          </a:prstGeom>
          <a:solidFill>
            <a:schemeClr val="tx1"/>
          </a:solidFill>
          <a:ln w="9525">
            <a:solidFill>
              <a:schemeClr val="tx1"/>
            </a:solidFill>
            <a:miter lim="800000"/>
            <a:headEnd/>
            <a:tailEnd/>
          </a:ln>
        </p:spPr>
        <p:txBody>
          <a:bodyPr/>
          <a:lstStyle/>
          <a:p>
            <a:pPr defTabSz="457200"/>
            <a:endParaRPr lang="en-US">
              <a:solidFill>
                <a:srgbClr val="2F2B20"/>
              </a:solidFill>
            </a:endParaRPr>
          </a:p>
        </p:txBody>
      </p:sp>
      <p:sp>
        <p:nvSpPr>
          <p:cNvPr id="272436" name="Freeform 52"/>
          <p:cNvSpPr>
            <a:spLocks/>
          </p:cNvSpPr>
          <p:nvPr/>
        </p:nvSpPr>
        <p:spPr bwMode="auto">
          <a:xfrm>
            <a:off x="8942389" y="2776539"/>
            <a:ext cx="179387" cy="161925"/>
          </a:xfrm>
          <a:custGeom>
            <a:avLst/>
            <a:gdLst>
              <a:gd name="T0" fmla="*/ 113 w 113"/>
              <a:gd name="T1" fmla="*/ 51 h 102"/>
              <a:gd name="T2" fmla="*/ 107 w 113"/>
              <a:gd name="T3" fmla="*/ 74 h 102"/>
              <a:gd name="T4" fmla="*/ 96 w 113"/>
              <a:gd name="T5" fmla="*/ 85 h 102"/>
              <a:gd name="T6" fmla="*/ 79 w 113"/>
              <a:gd name="T7" fmla="*/ 96 h 102"/>
              <a:gd name="T8" fmla="*/ 56 w 113"/>
              <a:gd name="T9" fmla="*/ 102 h 102"/>
              <a:gd name="T10" fmla="*/ 56 w 113"/>
              <a:gd name="T11" fmla="*/ 102 h 102"/>
              <a:gd name="T12" fmla="*/ 34 w 113"/>
              <a:gd name="T13" fmla="*/ 96 h 102"/>
              <a:gd name="T14" fmla="*/ 17 w 113"/>
              <a:gd name="T15" fmla="*/ 85 h 102"/>
              <a:gd name="T16" fmla="*/ 0 w 113"/>
              <a:gd name="T17" fmla="*/ 74 h 102"/>
              <a:gd name="T18" fmla="*/ 0 w 113"/>
              <a:gd name="T19" fmla="*/ 51 h 102"/>
              <a:gd name="T20" fmla="*/ 0 w 113"/>
              <a:gd name="T21" fmla="*/ 51 h 102"/>
              <a:gd name="T22" fmla="*/ 0 w 113"/>
              <a:gd name="T23" fmla="*/ 34 h 102"/>
              <a:gd name="T24" fmla="*/ 17 w 113"/>
              <a:gd name="T25" fmla="*/ 17 h 102"/>
              <a:gd name="T26" fmla="*/ 34 w 113"/>
              <a:gd name="T27" fmla="*/ 6 h 102"/>
              <a:gd name="T28" fmla="*/ 56 w 113"/>
              <a:gd name="T29" fmla="*/ 0 h 102"/>
              <a:gd name="T30" fmla="*/ 56 w 113"/>
              <a:gd name="T31" fmla="*/ 0 h 102"/>
              <a:gd name="T32" fmla="*/ 79 w 113"/>
              <a:gd name="T33" fmla="*/ 6 h 102"/>
              <a:gd name="T34" fmla="*/ 96 w 113"/>
              <a:gd name="T35" fmla="*/ 17 h 102"/>
              <a:gd name="T36" fmla="*/ 107 w 113"/>
              <a:gd name="T37" fmla="*/ 34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07" y="74"/>
                </a:lnTo>
                <a:lnTo>
                  <a:pt x="96" y="85"/>
                </a:lnTo>
                <a:lnTo>
                  <a:pt x="79" y="96"/>
                </a:lnTo>
                <a:lnTo>
                  <a:pt x="56" y="102"/>
                </a:lnTo>
                <a:lnTo>
                  <a:pt x="56" y="102"/>
                </a:lnTo>
                <a:lnTo>
                  <a:pt x="34" y="96"/>
                </a:lnTo>
                <a:lnTo>
                  <a:pt x="17" y="85"/>
                </a:lnTo>
                <a:lnTo>
                  <a:pt x="0" y="74"/>
                </a:lnTo>
                <a:lnTo>
                  <a:pt x="0" y="51"/>
                </a:lnTo>
                <a:lnTo>
                  <a:pt x="0" y="51"/>
                </a:lnTo>
                <a:lnTo>
                  <a:pt x="0" y="34"/>
                </a:lnTo>
                <a:lnTo>
                  <a:pt x="17" y="17"/>
                </a:lnTo>
                <a:lnTo>
                  <a:pt x="34" y="6"/>
                </a:lnTo>
                <a:lnTo>
                  <a:pt x="56" y="0"/>
                </a:lnTo>
                <a:lnTo>
                  <a:pt x="56" y="0"/>
                </a:lnTo>
                <a:lnTo>
                  <a:pt x="79" y="6"/>
                </a:lnTo>
                <a:lnTo>
                  <a:pt x="96" y="17"/>
                </a:lnTo>
                <a:lnTo>
                  <a:pt x="107" y="34"/>
                </a:lnTo>
                <a:lnTo>
                  <a:pt x="113" y="51"/>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37" name="Freeform 53"/>
          <p:cNvSpPr>
            <a:spLocks/>
          </p:cNvSpPr>
          <p:nvPr/>
        </p:nvSpPr>
        <p:spPr bwMode="auto">
          <a:xfrm>
            <a:off x="6388100" y="2813051"/>
            <a:ext cx="179388" cy="161925"/>
          </a:xfrm>
          <a:custGeom>
            <a:avLst/>
            <a:gdLst>
              <a:gd name="T0" fmla="*/ 0 w 113"/>
              <a:gd name="T1" fmla="*/ 0 h 102"/>
              <a:gd name="T2" fmla="*/ 113 w 113"/>
              <a:gd name="T3" fmla="*/ 0 h 102"/>
              <a:gd name="T4" fmla="*/ 113 w 113"/>
              <a:gd name="T5" fmla="*/ 0 h 102"/>
              <a:gd name="T6" fmla="*/ 113 w 113"/>
              <a:gd name="T7" fmla="*/ 102 h 102"/>
              <a:gd name="T8" fmla="*/ 113 w 113"/>
              <a:gd name="T9" fmla="*/ 102 h 102"/>
              <a:gd name="T10" fmla="*/ 0 w 113"/>
              <a:gd name="T11" fmla="*/ 102 h 102"/>
              <a:gd name="T12" fmla="*/ 0 w 113"/>
              <a:gd name="T13" fmla="*/ 102 h 102"/>
              <a:gd name="T14" fmla="*/ 0 w 113"/>
              <a:gd name="T15" fmla="*/ 0 h 102"/>
              <a:gd name="T16" fmla="*/ 0 w 113"/>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102">
                <a:moveTo>
                  <a:pt x="0" y="0"/>
                </a:moveTo>
                <a:lnTo>
                  <a:pt x="113" y="0"/>
                </a:lnTo>
                <a:lnTo>
                  <a:pt x="113" y="0"/>
                </a:lnTo>
                <a:lnTo>
                  <a:pt x="113" y="102"/>
                </a:lnTo>
                <a:lnTo>
                  <a:pt x="113" y="102"/>
                </a:lnTo>
                <a:lnTo>
                  <a:pt x="0" y="102"/>
                </a:lnTo>
                <a:lnTo>
                  <a:pt x="0" y="102"/>
                </a:lnTo>
                <a:lnTo>
                  <a:pt x="0" y="0"/>
                </a:lnTo>
                <a:lnTo>
                  <a:pt x="0" y="0"/>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38" name="Freeform 54"/>
          <p:cNvSpPr>
            <a:spLocks/>
          </p:cNvSpPr>
          <p:nvPr/>
        </p:nvSpPr>
        <p:spPr bwMode="auto">
          <a:xfrm>
            <a:off x="8942389" y="2776539"/>
            <a:ext cx="179387" cy="161925"/>
          </a:xfrm>
          <a:custGeom>
            <a:avLst/>
            <a:gdLst>
              <a:gd name="T0" fmla="*/ 113 w 113"/>
              <a:gd name="T1" fmla="*/ 51 h 102"/>
              <a:gd name="T2" fmla="*/ 107 w 113"/>
              <a:gd name="T3" fmla="*/ 74 h 102"/>
              <a:gd name="T4" fmla="*/ 107 w 113"/>
              <a:gd name="T5" fmla="*/ 74 h 102"/>
              <a:gd name="T6" fmla="*/ 96 w 113"/>
              <a:gd name="T7" fmla="*/ 85 h 102"/>
              <a:gd name="T8" fmla="*/ 96 w 113"/>
              <a:gd name="T9" fmla="*/ 85 h 102"/>
              <a:gd name="T10" fmla="*/ 79 w 113"/>
              <a:gd name="T11" fmla="*/ 96 h 102"/>
              <a:gd name="T12" fmla="*/ 79 w 113"/>
              <a:gd name="T13" fmla="*/ 96 h 102"/>
              <a:gd name="T14" fmla="*/ 56 w 113"/>
              <a:gd name="T15" fmla="*/ 102 h 102"/>
              <a:gd name="T16" fmla="*/ 56 w 113"/>
              <a:gd name="T17" fmla="*/ 102 h 102"/>
              <a:gd name="T18" fmla="*/ 56 w 113"/>
              <a:gd name="T19" fmla="*/ 102 h 102"/>
              <a:gd name="T20" fmla="*/ 56 w 113"/>
              <a:gd name="T21" fmla="*/ 102 h 102"/>
              <a:gd name="T22" fmla="*/ 34 w 113"/>
              <a:gd name="T23" fmla="*/ 96 h 102"/>
              <a:gd name="T24" fmla="*/ 34 w 113"/>
              <a:gd name="T25" fmla="*/ 96 h 102"/>
              <a:gd name="T26" fmla="*/ 17 w 113"/>
              <a:gd name="T27" fmla="*/ 85 h 102"/>
              <a:gd name="T28" fmla="*/ 17 w 113"/>
              <a:gd name="T29" fmla="*/ 85 h 102"/>
              <a:gd name="T30" fmla="*/ 0 w 113"/>
              <a:gd name="T31" fmla="*/ 74 h 102"/>
              <a:gd name="T32" fmla="*/ 0 w 113"/>
              <a:gd name="T33" fmla="*/ 74 h 102"/>
              <a:gd name="T34" fmla="*/ 0 w 113"/>
              <a:gd name="T35" fmla="*/ 51 h 102"/>
              <a:gd name="T36" fmla="*/ 0 w 113"/>
              <a:gd name="T37" fmla="*/ 51 h 102"/>
              <a:gd name="T38" fmla="*/ 0 w 113"/>
              <a:gd name="T39" fmla="*/ 51 h 102"/>
              <a:gd name="T40" fmla="*/ 0 w 113"/>
              <a:gd name="T41" fmla="*/ 51 h 102"/>
              <a:gd name="T42" fmla="*/ 0 w 113"/>
              <a:gd name="T43" fmla="*/ 34 h 102"/>
              <a:gd name="T44" fmla="*/ 0 w 113"/>
              <a:gd name="T45" fmla="*/ 34 h 102"/>
              <a:gd name="T46" fmla="*/ 17 w 113"/>
              <a:gd name="T47" fmla="*/ 17 h 102"/>
              <a:gd name="T48" fmla="*/ 17 w 113"/>
              <a:gd name="T49" fmla="*/ 17 h 102"/>
              <a:gd name="T50" fmla="*/ 34 w 113"/>
              <a:gd name="T51" fmla="*/ 6 h 102"/>
              <a:gd name="T52" fmla="*/ 34 w 113"/>
              <a:gd name="T53" fmla="*/ 6 h 102"/>
              <a:gd name="T54" fmla="*/ 56 w 113"/>
              <a:gd name="T55" fmla="*/ 0 h 102"/>
              <a:gd name="T56" fmla="*/ 56 w 113"/>
              <a:gd name="T57" fmla="*/ 0 h 102"/>
              <a:gd name="T58" fmla="*/ 56 w 113"/>
              <a:gd name="T59" fmla="*/ 0 h 102"/>
              <a:gd name="T60" fmla="*/ 56 w 113"/>
              <a:gd name="T61" fmla="*/ 0 h 102"/>
              <a:gd name="T62" fmla="*/ 79 w 113"/>
              <a:gd name="T63" fmla="*/ 6 h 102"/>
              <a:gd name="T64" fmla="*/ 79 w 113"/>
              <a:gd name="T65" fmla="*/ 6 h 102"/>
              <a:gd name="T66" fmla="*/ 96 w 113"/>
              <a:gd name="T67" fmla="*/ 17 h 102"/>
              <a:gd name="T68" fmla="*/ 96 w 113"/>
              <a:gd name="T69" fmla="*/ 17 h 102"/>
              <a:gd name="T70" fmla="*/ 107 w 113"/>
              <a:gd name="T71" fmla="*/ 34 h 102"/>
              <a:gd name="T72" fmla="*/ 107 w 113"/>
              <a:gd name="T73" fmla="*/ 34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07" y="74"/>
                </a:lnTo>
                <a:lnTo>
                  <a:pt x="107" y="74"/>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0" y="74"/>
                </a:lnTo>
                <a:lnTo>
                  <a:pt x="0" y="74"/>
                </a:lnTo>
                <a:lnTo>
                  <a:pt x="0" y="51"/>
                </a:lnTo>
                <a:lnTo>
                  <a:pt x="0" y="51"/>
                </a:lnTo>
                <a:lnTo>
                  <a:pt x="0" y="51"/>
                </a:lnTo>
                <a:lnTo>
                  <a:pt x="0" y="51"/>
                </a:lnTo>
                <a:lnTo>
                  <a:pt x="0" y="34"/>
                </a:lnTo>
                <a:lnTo>
                  <a:pt x="0"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07" y="34"/>
                </a:lnTo>
                <a:lnTo>
                  <a:pt x="107" y="34"/>
                </a:lnTo>
                <a:lnTo>
                  <a:pt x="113" y="51"/>
                </a:lnTo>
                <a:lnTo>
                  <a:pt x="113" y="51"/>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39" name="Line 55"/>
          <p:cNvSpPr>
            <a:spLocks noChangeShapeType="1"/>
          </p:cNvSpPr>
          <p:nvPr/>
        </p:nvSpPr>
        <p:spPr bwMode="auto">
          <a:xfrm>
            <a:off x="8077200" y="2095501"/>
            <a:ext cx="1588" cy="1789113"/>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40" name="Rectangle 56"/>
          <p:cNvSpPr>
            <a:spLocks noChangeArrowheads="1"/>
          </p:cNvSpPr>
          <p:nvPr/>
        </p:nvSpPr>
        <p:spPr bwMode="auto">
          <a:xfrm>
            <a:off x="6113463"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4</a:t>
            </a:r>
            <a:endParaRPr lang="en-US" altLang="en-US" sz="2400">
              <a:solidFill>
                <a:srgbClr val="2F2B20"/>
              </a:solidFill>
            </a:endParaRPr>
          </a:p>
        </p:txBody>
      </p:sp>
      <p:sp>
        <p:nvSpPr>
          <p:cNvPr id="272441" name="Rectangle 57"/>
          <p:cNvSpPr>
            <a:spLocks noChangeArrowheads="1"/>
          </p:cNvSpPr>
          <p:nvPr/>
        </p:nvSpPr>
        <p:spPr bwMode="auto">
          <a:xfrm>
            <a:off x="6248400"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0</a:t>
            </a:r>
            <a:endParaRPr lang="en-US" altLang="en-US" sz="2400">
              <a:solidFill>
                <a:srgbClr val="2F2B20"/>
              </a:solidFill>
            </a:endParaRPr>
          </a:p>
        </p:txBody>
      </p:sp>
      <p:sp>
        <p:nvSpPr>
          <p:cNvPr id="272442" name="Rectangle 58"/>
          <p:cNvSpPr>
            <a:spLocks noChangeArrowheads="1"/>
          </p:cNvSpPr>
          <p:nvPr/>
        </p:nvSpPr>
        <p:spPr bwMode="auto">
          <a:xfrm>
            <a:off x="6391275" y="3140076"/>
            <a:ext cx="1923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43" name="Rectangle 59"/>
          <p:cNvSpPr>
            <a:spLocks noChangeArrowheads="1"/>
          </p:cNvSpPr>
          <p:nvPr/>
        </p:nvSpPr>
        <p:spPr bwMode="auto">
          <a:xfrm>
            <a:off x="6626225"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44" name="Rectangle 60"/>
          <p:cNvSpPr>
            <a:spLocks noChangeArrowheads="1"/>
          </p:cNvSpPr>
          <p:nvPr/>
        </p:nvSpPr>
        <p:spPr bwMode="auto">
          <a:xfrm>
            <a:off x="6697663" y="3140076"/>
            <a:ext cx="1314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T</a:t>
            </a:r>
            <a:endParaRPr lang="en-US" altLang="en-US" sz="2400">
              <a:solidFill>
                <a:srgbClr val="2F2B20"/>
              </a:solidFill>
            </a:endParaRPr>
          </a:p>
        </p:txBody>
      </p:sp>
      <p:sp>
        <p:nvSpPr>
          <p:cNvPr id="272445" name="Rectangle 61"/>
          <p:cNvSpPr>
            <a:spLocks noChangeArrowheads="1"/>
          </p:cNvSpPr>
          <p:nvPr/>
        </p:nvSpPr>
        <p:spPr bwMode="auto">
          <a:xfrm>
            <a:off x="6859588" y="3140076"/>
            <a:ext cx="673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46" name="Rectangle 62"/>
          <p:cNvSpPr>
            <a:spLocks noChangeArrowheads="1"/>
          </p:cNvSpPr>
          <p:nvPr/>
        </p:nvSpPr>
        <p:spPr bwMode="auto">
          <a:xfrm>
            <a:off x="6931025"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47" name="Rectangle 63"/>
          <p:cNvSpPr>
            <a:spLocks noChangeArrowheads="1"/>
          </p:cNvSpPr>
          <p:nvPr/>
        </p:nvSpPr>
        <p:spPr bwMode="auto">
          <a:xfrm>
            <a:off x="7004050"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6</a:t>
            </a:r>
            <a:endParaRPr lang="en-US" altLang="en-US" sz="2400">
              <a:solidFill>
                <a:srgbClr val="2F2B20"/>
              </a:solidFill>
            </a:endParaRPr>
          </a:p>
        </p:txBody>
      </p:sp>
      <p:sp>
        <p:nvSpPr>
          <p:cNvPr id="272448" name="Rectangle 64"/>
          <p:cNvSpPr>
            <a:spLocks noChangeArrowheads="1"/>
          </p:cNvSpPr>
          <p:nvPr/>
        </p:nvSpPr>
        <p:spPr bwMode="auto">
          <a:xfrm>
            <a:off x="7146925"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0</a:t>
            </a:r>
            <a:endParaRPr lang="en-US" altLang="en-US" sz="2400">
              <a:solidFill>
                <a:srgbClr val="2F2B20"/>
              </a:solidFill>
            </a:endParaRPr>
          </a:p>
        </p:txBody>
      </p:sp>
      <p:sp>
        <p:nvSpPr>
          <p:cNvPr id="272449" name="Rectangle 65"/>
          <p:cNvSpPr>
            <a:spLocks noChangeArrowheads="1"/>
          </p:cNvSpPr>
          <p:nvPr/>
        </p:nvSpPr>
        <p:spPr bwMode="auto">
          <a:xfrm>
            <a:off x="7281863" y="3140076"/>
            <a:ext cx="1923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50" name="Rectangle 66"/>
          <p:cNvSpPr>
            <a:spLocks noChangeArrowheads="1"/>
          </p:cNvSpPr>
          <p:nvPr/>
        </p:nvSpPr>
        <p:spPr bwMode="auto">
          <a:xfrm>
            <a:off x="7515225"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51" name="Rectangle 67"/>
          <p:cNvSpPr>
            <a:spLocks noChangeArrowheads="1"/>
          </p:cNvSpPr>
          <p:nvPr/>
        </p:nvSpPr>
        <p:spPr bwMode="auto">
          <a:xfrm>
            <a:off x="7588250" y="3140076"/>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C</a:t>
            </a:r>
            <a:endParaRPr lang="en-US" altLang="en-US" sz="2400">
              <a:solidFill>
                <a:srgbClr val="2F2B20"/>
              </a:solidFill>
            </a:endParaRPr>
          </a:p>
        </p:txBody>
      </p:sp>
      <p:sp>
        <p:nvSpPr>
          <p:cNvPr id="272452" name="Rectangle 68"/>
          <p:cNvSpPr>
            <a:spLocks noChangeArrowheads="1"/>
          </p:cNvSpPr>
          <p:nvPr/>
        </p:nvSpPr>
        <p:spPr bwMode="auto">
          <a:xfrm>
            <a:off x="8388350"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1</a:t>
            </a:r>
            <a:endParaRPr lang="en-US" altLang="en-US" sz="2400">
              <a:solidFill>
                <a:srgbClr val="2F2B20"/>
              </a:solidFill>
            </a:endParaRPr>
          </a:p>
        </p:txBody>
      </p:sp>
      <p:sp>
        <p:nvSpPr>
          <p:cNvPr id="272453" name="Rectangle 69"/>
          <p:cNvSpPr>
            <a:spLocks noChangeArrowheads="1"/>
          </p:cNvSpPr>
          <p:nvPr/>
        </p:nvSpPr>
        <p:spPr bwMode="auto">
          <a:xfrm>
            <a:off x="8531225"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5</a:t>
            </a:r>
            <a:endParaRPr lang="en-US" altLang="en-US" sz="2400">
              <a:solidFill>
                <a:srgbClr val="2F2B20"/>
              </a:solidFill>
            </a:endParaRPr>
          </a:p>
        </p:txBody>
      </p:sp>
      <p:sp>
        <p:nvSpPr>
          <p:cNvPr id="272454" name="Rectangle 70"/>
          <p:cNvSpPr>
            <a:spLocks noChangeArrowheads="1"/>
          </p:cNvSpPr>
          <p:nvPr/>
        </p:nvSpPr>
        <p:spPr bwMode="auto">
          <a:xfrm>
            <a:off x="8666163" y="3140076"/>
            <a:ext cx="1923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55" name="Rectangle 71"/>
          <p:cNvSpPr>
            <a:spLocks noChangeArrowheads="1"/>
          </p:cNvSpPr>
          <p:nvPr/>
        </p:nvSpPr>
        <p:spPr bwMode="auto">
          <a:xfrm>
            <a:off x="8901113"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56" name="Rectangle 72"/>
          <p:cNvSpPr>
            <a:spLocks noChangeArrowheads="1"/>
          </p:cNvSpPr>
          <p:nvPr/>
        </p:nvSpPr>
        <p:spPr bwMode="auto">
          <a:xfrm>
            <a:off x="8972550" y="3140076"/>
            <a:ext cx="13144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T</a:t>
            </a:r>
            <a:endParaRPr lang="en-US" altLang="en-US" sz="2400">
              <a:solidFill>
                <a:srgbClr val="2F2B20"/>
              </a:solidFill>
            </a:endParaRPr>
          </a:p>
        </p:txBody>
      </p:sp>
      <p:sp>
        <p:nvSpPr>
          <p:cNvPr id="272457" name="Rectangle 73"/>
          <p:cNvSpPr>
            <a:spLocks noChangeArrowheads="1"/>
          </p:cNvSpPr>
          <p:nvPr/>
        </p:nvSpPr>
        <p:spPr bwMode="auto">
          <a:xfrm>
            <a:off x="9134475" y="3140076"/>
            <a:ext cx="6732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58" name="Rectangle 74"/>
          <p:cNvSpPr>
            <a:spLocks noChangeArrowheads="1"/>
          </p:cNvSpPr>
          <p:nvPr/>
        </p:nvSpPr>
        <p:spPr bwMode="auto">
          <a:xfrm>
            <a:off x="9205913"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59" name="Rectangle 75"/>
          <p:cNvSpPr>
            <a:spLocks noChangeArrowheads="1"/>
          </p:cNvSpPr>
          <p:nvPr/>
        </p:nvSpPr>
        <p:spPr bwMode="auto">
          <a:xfrm>
            <a:off x="9277350"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8</a:t>
            </a:r>
            <a:endParaRPr lang="en-US" altLang="en-US" sz="2400">
              <a:solidFill>
                <a:srgbClr val="2F2B20"/>
              </a:solidFill>
            </a:endParaRPr>
          </a:p>
        </p:txBody>
      </p:sp>
      <p:sp>
        <p:nvSpPr>
          <p:cNvPr id="272460" name="Rectangle 76"/>
          <p:cNvSpPr>
            <a:spLocks noChangeArrowheads="1"/>
          </p:cNvSpPr>
          <p:nvPr/>
        </p:nvSpPr>
        <p:spPr bwMode="auto">
          <a:xfrm>
            <a:off x="9421813" y="3140076"/>
            <a:ext cx="13625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5</a:t>
            </a:r>
            <a:endParaRPr lang="en-US" altLang="en-US" sz="2400">
              <a:solidFill>
                <a:srgbClr val="2F2B20"/>
              </a:solidFill>
            </a:endParaRPr>
          </a:p>
        </p:txBody>
      </p:sp>
      <p:sp>
        <p:nvSpPr>
          <p:cNvPr id="272461" name="Rectangle 77"/>
          <p:cNvSpPr>
            <a:spLocks noChangeArrowheads="1"/>
          </p:cNvSpPr>
          <p:nvPr/>
        </p:nvSpPr>
        <p:spPr bwMode="auto">
          <a:xfrm>
            <a:off x="9566275" y="3140076"/>
            <a:ext cx="19236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a:t>
            </a:r>
            <a:endParaRPr lang="en-US" altLang="en-US" sz="2400">
              <a:solidFill>
                <a:srgbClr val="2F2B20"/>
              </a:solidFill>
            </a:endParaRPr>
          </a:p>
        </p:txBody>
      </p:sp>
      <p:sp>
        <p:nvSpPr>
          <p:cNvPr id="272462" name="Rectangle 78"/>
          <p:cNvSpPr>
            <a:spLocks noChangeArrowheads="1"/>
          </p:cNvSpPr>
          <p:nvPr/>
        </p:nvSpPr>
        <p:spPr bwMode="auto">
          <a:xfrm>
            <a:off x="9790113" y="3140076"/>
            <a:ext cx="60914"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 </a:t>
            </a:r>
            <a:endParaRPr lang="en-US" altLang="en-US" sz="2400">
              <a:solidFill>
                <a:srgbClr val="2F2B20"/>
              </a:solidFill>
            </a:endParaRPr>
          </a:p>
        </p:txBody>
      </p:sp>
      <p:sp>
        <p:nvSpPr>
          <p:cNvPr id="272463" name="Rectangle 79"/>
          <p:cNvSpPr>
            <a:spLocks noChangeArrowheads="1"/>
          </p:cNvSpPr>
          <p:nvPr/>
        </p:nvSpPr>
        <p:spPr bwMode="auto">
          <a:xfrm>
            <a:off x="9863138" y="3140076"/>
            <a:ext cx="14427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2100">
                <a:solidFill>
                  <a:srgbClr val="2F2B20"/>
                </a:solidFill>
              </a:rPr>
              <a:t>C</a:t>
            </a:r>
            <a:endParaRPr lang="en-US" altLang="en-US" sz="2400">
              <a:solidFill>
                <a:srgbClr val="2F2B20"/>
              </a:solidFill>
            </a:endParaRPr>
          </a:p>
        </p:txBody>
      </p:sp>
      <p:sp>
        <p:nvSpPr>
          <p:cNvPr id="272464" name="Rectangle 80"/>
          <p:cNvSpPr>
            <a:spLocks noChangeArrowheads="1"/>
          </p:cNvSpPr>
          <p:nvPr/>
        </p:nvSpPr>
        <p:spPr bwMode="auto">
          <a:xfrm>
            <a:off x="3241676" y="2174875"/>
            <a:ext cx="169863" cy="152400"/>
          </a:xfrm>
          <a:prstGeom prst="rect">
            <a:avLst/>
          </a:prstGeom>
          <a:solidFill>
            <a:schemeClr val="tx2"/>
          </a:solidFill>
          <a:ln w="9525">
            <a:solidFill>
              <a:schemeClr val="hlink"/>
            </a:solidFill>
            <a:miter lim="800000"/>
            <a:headEnd/>
            <a:tailEnd/>
          </a:ln>
        </p:spPr>
        <p:txBody>
          <a:bodyPr/>
          <a:lstStyle/>
          <a:p>
            <a:pPr defTabSz="457200"/>
            <a:endParaRPr lang="en-US">
              <a:solidFill>
                <a:srgbClr val="2F2B20"/>
              </a:solidFill>
            </a:endParaRPr>
          </a:p>
        </p:txBody>
      </p:sp>
      <p:sp>
        <p:nvSpPr>
          <p:cNvPr id="272465" name="Freeform 81"/>
          <p:cNvSpPr>
            <a:spLocks/>
          </p:cNvSpPr>
          <p:nvPr/>
        </p:nvSpPr>
        <p:spPr bwMode="auto">
          <a:xfrm>
            <a:off x="3700464" y="2174876"/>
            <a:ext cx="179387" cy="161925"/>
          </a:xfrm>
          <a:custGeom>
            <a:avLst/>
            <a:gdLst>
              <a:gd name="T0" fmla="*/ 113 w 113"/>
              <a:gd name="T1" fmla="*/ 51 h 102"/>
              <a:gd name="T2" fmla="*/ 113 w 113"/>
              <a:gd name="T3" fmla="*/ 68 h 102"/>
              <a:gd name="T4" fmla="*/ 96 w 113"/>
              <a:gd name="T5" fmla="*/ 85 h 102"/>
              <a:gd name="T6" fmla="*/ 79 w 113"/>
              <a:gd name="T7" fmla="*/ 96 h 102"/>
              <a:gd name="T8" fmla="*/ 56 w 113"/>
              <a:gd name="T9" fmla="*/ 102 h 102"/>
              <a:gd name="T10" fmla="*/ 56 w 113"/>
              <a:gd name="T11" fmla="*/ 102 h 102"/>
              <a:gd name="T12" fmla="*/ 34 w 113"/>
              <a:gd name="T13" fmla="*/ 96 h 102"/>
              <a:gd name="T14" fmla="*/ 17 w 113"/>
              <a:gd name="T15" fmla="*/ 85 h 102"/>
              <a:gd name="T16" fmla="*/ 5 w 113"/>
              <a:gd name="T17" fmla="*/ 68 h 102"/>
              <a:gd name="T18" fmla="*/ 0 w 113"/>
              <a:gd name="T19" fmla="*/ 51 h 102"/>
              <a:gd name="T20" fmla="*/ 0 w 113"/>
              <a:gd name="T21" fmla="*/ 51 h 102"/>
              <a:gd name="T22" fmla="*/ 5 w 113"/>
              <a:gd name="T23" fmla="*/ 28 h 102"/>
              <a:gd name="T24" fmla="*/ 17 w 113"/>
              <a:gd name="T25" fmla="*/ 11 h 102"/>
              <a:gd name="T26" fmla="*/ 34 w 113"/>
              <a:gd name="T27" fmla="*/ 0 h 102"/>
              <a:gd name="T28" fmla="*/ 56 w 113"/>
              <a:gd name="T29" fmla="*/ 0 h 102"/>
              <a:gd name="T30" fmla="*/ 56 w 113"/>
              <a:gd name="T31" fmla="*/ 0 h 102"/>
              <a:gd name="T32" fmla="*/ 79 w 113"/>
              <a:gd name="T33" fmla="*/ 0 h 102"/>
              <a:gd name="T34" fmla="*/ 96 w 113"/>
              <a:gd name="T35" fmla="*/ 11 h 102"/>
              <a:gd name="T36" fmla="*/ 113 w 113"/>
              <a:gd name="T37" fmla="*/ 28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13" y="68"/>
                </a:lnTo>
                <a:lnTo>
                  <a:pt x="96" y="85"/>
                </a:lnTo>
                <a:lnTo>
                  <a:pt x="79" y="96"/>
                </a:lnTo>
                <a:lnTo>
                  <a:pt x="56" y="102"/>
                </a:lnTo>
                <a:lnTo>
                  <a:pt x="56" y="102"/>
                </a:lnTo>
                <a:lnTo>
                  <a:pt x="34" y="96"/>
                </a:lnTo>
                <a:lnTo>
                  <a:pt x="17" y="85"/>
                </a:lnTo>
                <a:lnTo>
                  <a:pt x="5" y="68"/>
                </a:lnTo>
                <a:lnTo>
                  <a:pt x="0" y="51"/>
                </a:lnTo>
                <a:lnTo>
                  <a:pt x="0" y="51"/>
                </a:lnTo>
                <a:lnTo>
                  <a:pt x="5" y="28"/>
                </a:lnTo>
                <a:lnTo>
                  <a:pt x="17" y="11"/>
                </a:lnTo>
                <a:lnTo>
                  <a:pt x="34" y="0"/>
                </a:lnTo>
                <a:lnTo>
                  <a:pt x="56" y="0"/>
                </a:lnTo>
                <a:lnTo>
                  <a:pt x="56" y="0"/>
                </a:lnTo>
                <a:lnTo>
                  <a:pt x="79" y="0"/>
                </a:lnTo>
                <a:lnTo>
                  <a:pt x="96" y="11"/>
                </a:lnTo>
                <a:lnTo>
                  <a:pt x="113" y="28"/>
                </a:lnTo>
                <a:lnTo>
                  <a:pt x="113" y="51"/>
                </a:lnTo>
                <a:close/>
              </a:path>
            </a:pathLst>
          </a:custGeom>
          <a:solidFill>
            <a:srgbClr val="000000"/>
          </a:solidFill>
          <a:ln w="9525">
            <a:solidFill>
              <a:schemeClr val="hlink"/>
            </a:solidFill>
            <a:round/>
            <a:headEnd/>
            <a:tailEnd/>
          </a:ln>
        </p:spPr>
        <p:txBody>
          <a:bodyPr/>
          <a:lstStyle/>
          <a:p>
            <a:pPr defTabSz="457200"/>
            <a:endParaRPr lang="en-US">
              <a:solidFill>
                <a:srgbClr val="2F2B20"/>
              </a:solidFill>
            </a:endParaRPr>
          </a:p>
        </p:txBody>
      </p:sp>
      <p:sp>
        <p:nvSpPr>
          <p:cNvPr id="272466" name="Freeform 82"/>
          <p:cNvSpPr>
            <a:spLocks/>
          </p:cNvSpPr>
          <p:nvPr/>
        </p:nvSpPr>
        <p:spPr bwMode="auto">
          <a:xfrm>
            <a:off x="3241676" y="2174875"/>
            <a:ext cx="169863" cy="152400"/>
          </a:xfrm>
          <a:custGeom>
            <a:avLst/>
            <a:gdLst>
              <a:gd name="T0" fmla="*/ 0 w 107"/>
              <a:gd name="T1" fmla="*/ 0 h 96"/>
              <a:gd name="T2" fmla="*/ 107 w 107"/>
              <a:gd name="T3" fmla="*/ 0 h 96"/>
              <a:gd name="T4" fmla="*/ 107 w 107"/>
              <a:gd name="T5" fmla="*/ 0 h 96"/>
              <a:gd name="T6" fmla="*/ 107 w 107"/>
              <a:gd name="T7" fmla="*/ 96 h 96"/>
              <a:gd name="T8" fmla="*/ 107 w 107"/>
              <a:gd name="T9" fmla="*/ 96 h 96"/>
              <a:gd name="T10" fmla="*/ 0 w 107"/>
              <a:gd name="T11" fmla="*/ 96 h 96"/>
              <a:gd name="T12" fmla="*/ 0 w 107"/>
              <a:gd name="T13" fmla="*/ 96 h 96"/>
              <a:gd name="T14" fmla="*/ 0 w 107"/>
              <a:gd name="T15" fmla="*/ 0 h 96"/>
              <a:gd name="T16" fmla="*/ 0 w 107"/>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96">
                <a:moveTo>
                  <a:pt x="0" y="0"/>
                </a:moveTo>
                <a:lnTo>
                  <a:pt x="107" y="0"/>
                </a:lnTo>
                <a:lnTo>
                  <a:pt x="107" y="0"/>
                </a:lnTo>
                <a:lnTo>
                  <a:pt x="107" y="96"/>
                </a:lnTo>
                <a:lnTo>
                  <a:pt x="107" y="96"/>
                </a:lnTo>
                <a:lnTo>
                  <a:pt x="0" y="96"/>
                </a:lnTo>
                <a:lnTo>
                  <a:pt x="0" y="96"/>
                </a:lnTo>
                <a:lnTo>
                  <a:pt x="0" y="0"/>
                </a:lnTo>
                <a:lnTo>
                  <a:pt x="0" y="0"/>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67" name="Freeform 83"/>
          <p:cNvSpPr>
            <a:spLocks/>
          </p:cNvSpPr>
          <p:nvPr/>
        </p:nvSpPr>
        <p:spPr bwMode="auto">
          <a:xfrm>
            <a:off x="3700464" y="2174876"/>
            <a:ext cx="179387" cy="161925"/>
          </a:xfrm>
          <a:custGeom>
            <a:avLst/>
            <a:gdLst>
              <a:gd name="T0" fmla="*/ 113 w 113"/>
              <a:gd name="T1" fmla="*/ 51 h 102"/>
              <a:gd name="T2" fmla="*/ 113 w 113"/>
              <a:gd name="T3" fmla="*/ 68 h 102"/>
              <a:gd name="T4" fmla="*/ 113 w 113"/>
              <a:gd name="T5" fmla="*/ 68 h 102"/>
              <a:gd name="T6" fmla="*/ 96 w 113"/>
              <a:gd name="T7" fmla="*/ 85 h 102"/>
              <a:gd name="T8" fmla="*/ 96 w 113"/>
              <a:gd name="T9" fmla="*/ 85 h 102"/>
              <a:gd name="T10" fmla="*/ 79 w 113"/>
              <a:gd name="T11" fmla="*/ 96 h 102"/>
              <a:gd name="T12" fmla="*/ 79 w 113"/>
              <a:gd name="T13" fmla="*/ 96 h 102"/>
              <a:gd name="T14" fmla="*/ 56 w 113"/>
              <a:gd name="T15" fmla="*/ 102 h 102"/>
              <a:gd name="T16" fmla="*/ 56 w 113"/>
              <a:gd name="T17" fmla="*/ 102 h 102"/>
              <a:gd name="T18" fmla="*/ 56 w 113"/>
              <a:gd name="T19" fmla="*/ 102 h 102"/>
              <a:gd name="T20" fmla="*/ 56 w 113"/>
              <a:gd name="T21" fmla="*/ 102 h 102"/>
              <a:gd name="T22" fmla="*/ 34 w 113"/>
              <a:gd name="T23" fmla="*/ 96 h 102"/>
              <a:gd name="T24" fmla="*/ 34 w 113"/>
              <a:gd name="T25" fmla="*/ 96 h 102"/>
              <a:gd name="T26" fmla="*/ 17 w 113"/>
              <a:gd name="T27" fmla="*/ 85 h 102"/>
              <a:gd name="T28" fmla="*/ 17 w 113"/>
              <a:gd name="T29" fmla="*/ 85 h 102"/>
              <a:gd name="T30" fmla="*/ 5 w 113"/>
              <a:gd name="T31" fmla="*/ 68 h 102"/>
              <a:gd name="T32" fmla="*/ 5 w 113"/>
              <a:gd name="T33" fmla="*/ 68 h 102"/>
              <a:gd name="T34" fmla="*/ 0 w 113"/>
              <a:gd name="T35" fmla="*/ 51 h 102"/>
              <a:gd name="T36" fmla="*/ 0 w 113"/>
              <a:gd name="T37" fmla="*/ 51 h 102"/>
              <a:gd name="T38" fmla="*/ 0 w 113"/>
              <a:gd name="T39" fmla="*/ 51 h 102"/>
              <a:gd name="T40" fmla="*/ 0 w 113"/>
              <a:gd name="T41" fmla="*/ 51 h 102"/>
              <a:gd name="T42" fmla="*/ 5 w 113"/>
              <a:gd name="T43" fmla="*/ 28 h 102"/>
              <a:gd name="T44" fmla="*/ 5 w 113"/>
              <a:gd name="T45" fmla="*/ 28 h 102"/>
              <a:gd name="T46" fmla="*/ 17 w 113"/>
              <a:gd name="T47" fmla="*/ 11 h 102"/>
              <a:gd name="T48" fmla="*/ 17 w 113"/>
              <a:gd name="T49" fmla="*/ 11 h 102"/>
              <a:gd name="T50" fmla="*/ 34 w 113"/>
              <a:gd name="T51" fmla="*/ 0 h 102"/>
              <a:gd name="T52" fmla="*/ 34 w 113"/>
              <a:gd name="T53" fmla="*/ 0 h 102"/>
              <a:gd name="T54" fmla="*/ 56 w 113"/>
              <a:gd name="T55" fmla="*/ 0 h 102"/>
              <a:gd name="T56" fmla="*/ 56 w 113"/>
              <a:gd name="T57" fmla="*/ 0 h 102"/>
              <a:gd name="T58" fmla="*/ 56 w 113"/>
              <a:gd name="T59" fmla="*/ 0 h 102"/>
              <a:gd name="T60" fmla="*/ 56 w 113"/>
              <a:gd name="T61" fmla="*/ 0 h 102"/>
              <a:gd name="T62" fmla="*/ 79 w 113"/>
              <a:gd name="T63" fmla="*/ 0 h 102"/>
              <a:gd name="T64" fmla="*/ 79 w 113"/>
              <a:gd name="T65" fmla="*/ 0 h 102"/>
              <a:gd name="T66" fmla="*/ 96 w 113"/>
              <a:gd name="T67" fmla="*/ 11 h 102"/>
              <a:gd name="T68" fmla="*/ 96 w 113"/>
              <a:gd name="T69" fmla="*/ 11 h 102"/>
              <a:gd name="T70" fmla="*/ 113 w 113"/>
              <a:gd name="T71" fmla="*/ 28 h 102"/>
              <a:gd name="T72" fmla="*/ 113 w 113"/>
              <a:gd name="T73" fmla="*/ 28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13" y="68"/>
                </a:lnTo>
                <a:lnTo>
                  <a:pt x="113" y="68"/>
                </a:lnTo>
                <a:lnTo>
                  <a:pt x="96" y="85"/>
                </a:lnTo>
                <a:lnTo>
                  <a:pt x="96" y="85"/>
                </a:lnTo>
                <a:lnTo>
                  <a:pt x="79" y="96"/>
                </a:lnTo>
                <a:lnTo>
                  <a:pt x="79" y="96"/>
                </a:lnTo>
                <a:lnTo>
                  <a:pt x="56" y="102"/>
                </a:lnTo>
                <a:lnTo>
                  <a:pt x="56" y="102"/>
                </a:lnTo>
                <a:lnTo>
                  <a:pt x="56" y="102"/>
                </a:lnTo>
                <a:lnTo>
                  <a:pt x="56" y="102"/>
                </a:lnTo>
                <a:lnTo>
                  <a:pt x="34" y="96"/>
                </a:lnTo>
                <a:lnTo>
                  <a:pt x="34" y="96"/>
                </a:lnTo>
                <a:lnTo>
                  <a:pt x="17" y="85"/>
                </a:lnTo>
                <a:lnTo>
                  <a:pt x="17" y="85"/>
                </a:lnTo>
                <a:lnTo>
                  <a:pt x="5" y="68"/>
                </a:lnTo>
                <a:lnTo>
                  <a:pt x="5" y="68"/>
                </a:lnTo>
                <a:lnTo>
                  <a:pt x="0" y="51"/>
                </a:lnTo>
                <a:lnTo>
                  <a:pt x="0" y="51"/>
                </a:lnTo>
                <a:lnTo>
                  <a:pt x="0" y="51"/>
                </a:lnTo>
                <a:lnTo>
                  <a:pt x="0" y="51"/>
                </a:lnTo>
                <a:lnTo>
                  <a:pt x="5" y="28"/>
                </a:lnTo>
                <a:lnTo>
                  <a:pt x="5" y="28"/>
                </a:lnTo>
                <a:lnTo>
                  <a:pt x="17" y="11"/>
                </a:lnTo>
                <a:lnTo>
                  <a:pt x="17" y="11"/>
                </a:lnTo>
                <a:lnTo>
                  <a:pt x="34" y="0"/>
                </a:lnTo>
                <a:lnTo>
                  <a:pt x="34" y="0"/>
                </a:lnTo>
                <a:lnTo>
                  <a:pt x="56" y="0"/>
                </a:lnTo>
                <a:lnTo>
                  <a:pt x="56" y="0"/>
                </a:lnTo>
                <a:lnTo>
                  <a:pt x="56" y="0"/>
                </a:lnTo>
                <a:lnTo>
                  <a:pt x="56" y="0"/>
                </a:lnTo>
                <a:lnTo>
                  <a:pt x="79" y="0"/>
                </a:lnTo>
                <a:lnTo>
                  <a:pt x="79" y="0"/>
                </a:lnTo>
                <a:lnTo>
                  <a:pt x="96" y="11"/>
                </a:lnTo>
                <a:lnTo>
                  <a:pt x="96" y="11"/>
                </a:lnTo>
                <a:lnTo>
                  <a:pt x="113" y="28"/>
                </a:lnTo>
                <a:lnTo>
                  <a:pt x="113" y="28"/>
                </a:lnTo>
                <a:lnTo>
                  <a:pt x="113" y="51"/>
                </a:lnTo>
                <a:lnTo>
                  <a:pt x="113" y="51"/>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68" name="Line 84"/>
          <p:cNvSpPr>
            <a:spLocks noChangeShapeType="1"/>
          </p:cNvSpPr>
          <p:nvPr/>
        </p:nvSpPr>
        <p:spPr bwMode="auto">
          <a:xfrm>
            <a:off x="3411538" y="2246314"/>
            <a:ext cx="2794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69" name="Line 85"/>
          <p:cNvSpPr>
            <a:spLocks noChangeShapeType="1"/>
          </p:cNvSpPr>
          <p:nvPr/>
        </p:nvSpPr>
        <p:spPr bwMode="auto">
          <a:xfrm>
            <a:off x="3565525" y="2246313"/>
            <a:ext cx="1588" cy="385762"/>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0" name="Line 86"/>
          <p:cNvSpPr>
            <a:spLocks noChangeShapeType="1"/>
          </p:cNvSpPr>
          <p:nvPr/>
        </p:nvSpPr>
        <p:spPr bwMode="auto">
          <a:xfrm>
            <a:off x="2873375" y="2624139"/>
            <a:ext cx="1843088"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1" name="Line 87"/>
          <p:cNvSpPr>
            <a:spLocks noChangeShapeType="1"/>
          </p:cNvSpPr>
          <p:nvPr/>
        </p:nvSpPr>
        <p:spPr bwMode="auto">
          <a:xfrm>
            <a:off x="2873375" y="2624139"/>
            <a:ext cx="1588"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2" name="Line 88"/>
          <p:cNvSpPr>
            <a:spLocks noChangeShapeType="1"/>
          </p:cNvSpPr>
          <p:nvPr/>
        </p:nvSpPr>
        <p:spPr bwMode="auto">
          <a:xfrm>
            <a:off x="3303589" y="2624139"/>
            <a:ext cx="1587"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3" name="Line 89"/>
          <p:cNvSpPr>
            <a:spLocks noChangeShapeType="1"/>
          </p:cNvSpPr>
          <p:nvPr/>
        </p:nvSpPr>
        <p:spPr bwMode="auto">
          <a:xfrm>
            <a:off x="3735389" y="2632076"/>
            <a:ext cx="1587"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4" name="Line 90"/>
          <p:cNvSpPr>
            <a:spLocks noChangeShapeType="1"/>
          </p:cNvSpPr>
          <p:nvPr/>
        </p:nvSpPr>
        <p:spPr bwMode="auto">
          <a:xfrm>
            <a:off x="4706939" y="2624139"/>
            <a:ext cx="1587"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75" name="Rectangle 91"/>
          <p:cNvSpPr>
            <a:spLocks noChangeArrowheads="1"/>
          </p:cNvSpPr>
          <p:nvPr/>
        </p:nvSpPr>
        <p:spPr bwMode="auto">
          <a:xfrm>
            <a:off x="2773364" y="2786063"/>
            <a:ext cx="180975" cy="152400"/>
          </a:xfrm>
          <a:prstGeom prst="rect">
            <a:avLst/>
          </a:prstGeom>
          <a:solidFill>
            <a:srgbClr val="000000"/>
          </a:solidFill>
          <a:ln w="9525">
            <a:solidFill>
              <a:schemeClr val="hlink"/>
            </a:solidFill>
            <a:miter lim="800000"/>
            <a:headEnd/>
            <a:tailEnd/>
          </a:ln>
        </p:spPr>
        <p:txBody>
          <a:bodyPr/>
          <a:lstStyle/>
          <a:p>
            <a:pPr defTabSz="457200"/>
            <a:endParaRPr lang="en-US">
              <a:solidFill>
                <a:srgbClr val="2F2B20"/>
              </a:solidFill>
            </a:endParaRPr>
          </a:p>
        </p:txBody>
      </p:sp>
      <p:sp>
        <p:nvSpPr>
          <p:cNvPr id="272476" name="Rectangle 92"/>
          <p:cNvSpPr>
            <a:spLocks noChangeArrowheads="1"/>
          </p:cNvSpPr>
          <p:nvPr/>
        </p:nvSpPr>
        <p:spPr bwMode="auto">
          <a:xfrm>
            <a:off x="4635500" y="2794000"/>
            <a:ext cx="179388" cy="153988"/>
          </a:xfrm>
          <a:prstGeom prst="rect">
            <a:avLst/>
          </a:prstGeom>
          <a:solidFill>
            <a:srgbClr val="FFFFFF"/>
          </a:solidFill>
          <a:ln w="9525">
            <a:solidFill>
              <a:schemeClr val="hlink"/>
            </a:solidFill>
            <a:miter lim="800000"/>
            <a:headEnd/>
            <a:tailEnd/>
          </a:ln>
        </p:spPr>
        <p:txBody>
          <a:bodyPr/>
          <a:lstStyle/>
          <a:p>
            <a:pPr defTabSz="457200"/>
            <a:endParaRPr lang="en-US">
              <a:solidFill>
                <a:srgbClr val="2F2B20"/>
              </a:solidFill>
            </a:endParaRPr>
          </a:p>
        </p:txBody>
      </p:sp>
      <p:sp>
        <p:nvSpPr>
          <p:cNvPr id="272477" name="Freeform 93"/>
          <p:cNvSpPr>
            <a:spLocks/>
          </p:cNvSpPr>
          <p:nvPr/>
        </p:nvSpPr>
        <p:spPr bwMode="auto">
          <a:xfrm>
            <a:off x="2773364" y="2776538"/>
            <a:ext cx="180975" cy="152400"/>
          </a:xfrm>
          <a:custGeom>
            <a:avLst/>
            <a:gdLst>
              <a:gd name="T0" fmla="*/ 0 w 114"/>
              <a:gd name="T1" fmla="*/ 0 h 96"/>
              <a:gd name="T2" fmla="*/ 114 w 114"/>
              <a:gd name="T3" fmla="*/ 0 h 96"/>
              <a:gd name="T4" fmla="*/ 114 w 114"/>
              <a:gd name="T5" fmla="*/ 0 h 96"/>
              <a:gd name="T6" fmla="*/ 114 w 114"/>
              <a:gd name="T7" fmla="*/ 96 h 96"/>
              <a:gd name="T8" fmla="*/ 114 w 114"/>
              <a:gd name="T9" fmla="*/ 96 h 96"/>
              <a:gd name="T10" fmla="*/ 0 w 114"/>
              <a:gd name="T11" fmla="*/ 96 h 96"/>
              <a:gd name="T12" fmla="*/ 0 w 114"/>
              <a:gd name="T13" fmla="*/ 96 h 96"/>
              <a:gd name="T14" fmla="*/ 0 w 114"/>
              <a:gd name="T15" fmla="*/ 0 h 96"/>
              <a:gd name="T16" fmla="*/ 0 w 11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78" name="Freeform 94"/>
          <p:cNvSpPr>
            <a:spLocks/>
          </p:cNvSpPr>
          <p:nvPr/>
        </p:nvSpPr>
        <p:spPr bwMode="auto">
          <a:xfrm>
            <a:off x="4635500" y="2820989"/>
            <a:ext cx="179388" cy="153987"/>
          </a:xfrm>
          <a:custGeom>
            <a:avLst/>
            <a:gdLst>
              <a:gd name="T0" fmla="*/ 0 w 113"/>
              <a:gd name="T1" fmla="*/ 0 h 97"/>
              <a:gd name="T2" fmla="*/ 113 w 113"/>
              <a:gd name="T3" fmla="*/ 0 h 97"/>
              <a:gd name="T4" fmla="*/ 113 w 113"/>
              <a:gd name="T5" fmla="*/ 0 h 97"/>
              <a:gd name="T6" fmla="*/ 113 w 113"/>
              <a:gd name="T7" fmla="*/ 97 h 97"/>
              <a:gd name="T8" fmla="*/ 113 w 113"/>
              <a:gd name="T9" fmla="*/ 97 h 97"/>
              <a:gd name="T10" fmla="*/ 0 w 113"/>
              <a:gd name="T11" fmla="*/ 97 h 97"/>
              <a:gd name="T12" fmla="*/ 0 w 113"/>
              <a:gd name="T13" fmla="*/ 97 h 97"/>
              <a:gd name="T14" fmla="*/ 0 w 113"/>
              <a:gd name="T15" fmla="*/ 0 h 97"/>
              <a:gd name="T16" fmla="*/ 0 w 113"/>
              <a:gd name="T17"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7">
                <a:moveTo>
                  <a:pt x="0" y="0"/>
                </a:moveTo>
                <a:lnTo>
                  <a:pt x="113" y="0"/>
                </a:lnTo>
                <a:lnTo>
                  <a:pt x="113" y="0"/>
                </a:lnTo>
                <a:lnTo>
                  <a:pt x="113" y="97"/>
                </a:lnTo>
                <a:lnTo>
                  <a:pt x="113" y="97"/>
                </a:lnTo>
                <a:lnTo>
                  <a:pt x="0" y="97"/>
                </a:lnTo>
                <a:lnTo>
                  <a:pt x="0" y="97"/>
                </a:lnTo>
                <a:lnTo>
                  <a:pt x="0" y="0"/>
                </a:lnTo>
                <a:lnTo>
                  <a:pt x="0" y="0"/>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79" name="Freeform 95"/>
          <p:cNvSpPr>
            <a:spLocks/>
          </p:cNvSpPr>
          <p:nvPr/>
        </p:nvSpPr>
        <p:spPr bwMode="auto">
          <a:xfrm>
            <a:off x="3646489" y="2794001"/>
            <a:ext cx="179387" cy="161925"/>
          </a:xfrm>
          <a:custGeom>
            <a:avLst/>
            <a:gdLst>
              <a:gd name="T0" fmla="*/ 113 w 113"/>
              <a:gd name="T1" fmla="*/ 51 h 102"/>
              <a:gd name="T2" fmla="*/ 113 w 113"/>
              <a:gd name="T3" fmla="*/ 74 h 102"/>
              <a:gd name="T4" fmla="*/ 96 w 113"/>
              <a:gd name="T5" fmla="*/ 85 h 102"/>
              <a:gd name="T6" fmla="*/ 79 w 113"/>
              <a:gd name="T7" fmla="*/ 97 h 102"/>
              <a:gd name="T8" fmla="*/ 56 w 113"/>
              <a:gd name="T9" fmla="*/ 102 h 102"/>
              <a:gd name="T10" fmla="*/ 56 w 113"/>
              <a:gd name="T11" fmla="*/ 102 h 102"/>
              <a:gd name="T12" fmla="*/ 34 w 113"/>
              <a:gd name="T13" fmla="*/ 97 h 102"/>
              <a:gd name="T14" fmla="*/ 17 w 113"/>
              <a:gd name="T15" fmla="*/ 85 h 102"/>
              <a:gd name="T16" fmla="*/ 5 w 113"/>
              <a:gd name="T17" fmla="*/ 74 h 102"/>
              <a:gd name="T18" fmla="*/ 0 w 113"/>
              <a:gd name="T19" fmla="*/ 51 h 102"/>
              <a:gd name="T20" fmla="*/ 0 w 113"/>
              <a:gd name="T21" fmla="*/ 51 h 102"/>
              <a:gd name="T22" fmla="*/ 5 w 113"/>
              <a:gd name="T23" fmla="*/ 34 h 102"/>
              <a:gd name="T24" fmla="*/ 17 w 113"/>
              <a:gd name="T25" fmla="*/ 17 h 102"/>
              <a:gd name="T26" fmla="*/ 34 w 113"/>
              <a:gd name="T27" fmla="*/ 6 h 102"/>
              <a:gd name="T28" fmla="*/ 56 w 113"/>
              <a:gd name="T29" fmla="*/ 0 h 102"/>
              <a:gd name="T30" fmla="*/ 56 w 113"/>
              <a:gd name="T31" fmla="*/ 0 h 102"/>
              <a:gd name="T32" fmla="*/ 79 w 113"/>
              <a:gd name="T33" fmla="*/ 6 h 102"/>
              <a:gd name="T34" fmla="*/ 96 w 113"/>
              <a:gd name="T35" fmla="*/ 17 h 102"/>
              <a:gd name="T36" fmla="*/ 113 w 113"/>
              <a:gd name="T37" fmla="*/ 34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13" y="74"/>
                </a:lnTo>
                <a:lnTo>
                  <a:pt x="96" y="85"/>
                </a:lnTo>
                <a:lnTo>
                  <a:pt x="79" y="97"/>
                </a:lnTo>
                <a:lnTo>
                  <a:pt x="56" y="102"/>
                </a:lnTo>
                <a:lnTo>
                  <a:pt x="56" y="102"/>
                </a:lnTo>
                <a:lnTo>
                  <a:pt x="34" y="97"/>
                </a:lnTo>
                <a:lnTo>
                  <a:pt x="17" y="85"/>
                </a:lnTo>
                <a:lnTo>
                  <a:pt x="5" y="74"/>
                </a:lnTo>
                <a:lnTo>
                  <a:pt x="0" y="51"/>
                </a:lnTo>
                <a:lnTo>
                  <a:pt x="0" y="51"/>
                </a:lnTo>
                <a:lnTo>
                  <a:pt x="5" y="34"/>
                </a:lnTo>
                <a:lnTo>
                  <a:pt x="17" y="17"/>
                </a:lnTo>
                <a:lnTo>
                  <a:pt x="34" y="6"/>
                </a:lnTo>
                <a:lnTo>
                  <a:pt x="56" y="0"/>
                </a:lnTo>
                <a:lnTo>
                  <a:pt x="56" y="0"/>
                </a:lnTo>
                <a:lnTo>
                  <a:pt x="79" y="6"/>
                </a:lnTo>
                <a:lnTo>
                  <a:pt x="96" y="17"/>
                </a:lnTo>
                <a:lnTo>
                  <a:pt x="113" y="34"/>
                </a:lnTo>
                <a:lnTo>
                  <a:pt x="113" y="51"/>
                </a:lnTo>
                <a:close/>
              </a:path>
            </a:pathLst>
          </a:custGeom>
          <a:solidFill>
            <a:srgbClr val="000000"/>
          </a:solidFill>
          <a:ln w="9525">
            <a:solidFill>
              <a:schemeClr val="hlink"/>
            </a:solidFill>
            <a:round/>
            <a:headEnd/>
            <a:tailEnd/>
          </a:ln>
        </p:spPr>
        <p:txBody>
          <a:bodyPr/>
          <a:lstStyle/>
          <a:p>
            <a:pPr defTabSz="457200"/>
            <a:endParaRPr lang="en-US">
              <a:solidFill>
                <a:srgbClr val="2F2B20"/>
              </a:solidFill>
            </a:endParaRPr>
          </a:p>
        </p:txBody>
      </p:sp>
      <p:sp>
        <p:nvSpPr>
          <p:cNvPr id="272480" name="Freeform 96"/>
          <p:cNvSpPr>
            <a:spLocks/>
          </p:cNvSpPr>
          <p:nvPr/>
        </p:nvSpPr>
        <p:spPr bwMode="auto">
          <a:xfrm>
            <a:off x="3214689" y="2794000"/>
            <a:ext cx="179387" cy="153988"/>
          </a:xfrm>
          <a:custGeom>
            <a:avLst/>
            <a:gdLst>
              <a:gd name="T0" fmla="*/ 113 w 113"/>
              <a:gd name="T1" fmla="*/ 46 h 97"/>
              <a:gd name="T2" fmla="*/ 113 w 113"/>
              <a:gd name="T3" fmla="*/ 68 h 97"/>
              <a:gd name="T4" fmla="*/ 96 w 113"/>
              <a:gd name="T5" fmla="*/ 85 h 97"/>
              <a:gd name="T6" fmla="*/ 79 w 113"/>
              <a:gd name="T7" fmla="*/ 97 h 97"/>
              <a:gd name="T8" fmla="*/ 56 w 113"/>
              <a:gd name="T9" fmla="*/ 97 h 97"/>
              <a:gd name="T10" fmla="*/ 56 w 113"/>
              <a:gd name="T11" fmla="*/ 97 h 97"/>
              <a:gd name="T12" fmla="*/ 34 w 113"/>
              <a:gd name="T13" fmla="*/ 97 h 97"/>
              <a:gd name="T14" fmla="*/ 17 w 113"/>
              <a:gd name="T15" fmla="*/ 85 h 97"/>
              <a:gd name="T16" fmla="*/ 5 w 113"/>
              <a:gd name="T17" fmla="*/ 68 h 97"/>
              <a:gd name="T18" fmla="*/ 0 w 113"/>
              <a:gd name="T19" fmla="*/ 46 h 97"/>
              <a:gd name="T20" fmla="*/ 0 w 113"/>
              <a:gd name="T21" fmla="*/ 46 h 97"/>
              <a:gd name="T22" fmla="*/ 5 w 113"/>
              <a:gd name="T23" fmla="*/ 29 h 97"/>
              <a:gd name="T24" fmla="*/ 17 w 113"/>
              <a:gd name="T25" fmla="*/ 12 h 97"/>
              <a:gd name="T26" fmla="*/ 34 w 113"/>
              <a:gd name="T27" fmla="*/ 0 h 97"/>
              <a:gd name="T28" fmla="*/ 56 w 113"/>
              <a:gd name="T29" fmla="*/ 0 h 97"/>
              <a:gd name="T30" fmla="*/ 56 w 113"/>
              <a:gd name="T31" fmla="*/ 0 h 97"/>
              <a:gd name="T32" fmla="*/ 79 w 113"/>
              <a:gd name="T33" fmla="*/ 0 h 97"/>
              <a:gd name="T34" fmla="*/ 96 w 113"/>
              <a:gd name="T35" fmla="*/ 12 h 97"/>
              <a:gd name="T36" fmla="*/ 113 w 113"/>
              <a:gd name="T37" fmla="*/ 29 h 97"/>
              <a:gd name="T38" fmla="*/ 113 w 113"/>
              <a:gd name="T39" fmla="*/ 4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97">
                <a:moveTo>
                  <a:pt x="113" y="46"/>
                </a:moveTo>
                <a:lnTo>
                  <a:pt x="113" y="68"/>
                </a:lnTo>
                <a:lnTo>
                  <a:pt x="96" y="85"/>
                </a:lnTo>
                <a:lnTo>
                  <a:pt x="79" y="97"/>
                </a:lnTo>
                <a:lnTo>
                  <a:pt x="56" y="97"/>
                </a:lnTo>
                <a:lnTo>
                  <a:pt x="56" y="97"/>
                </a:lnTo>
                <a:lnTo>
                  <a:pt x="34" y="97"/>
                </a:lnTo>
                <a:lnTo>
                  <a:pt x="17" y="85"/>
                </a:lnTo>
                <a:lnTo>
                  <a:pt x="5" y="68"/>
                </a:lnTo>
                <a:lnTo>
                  <a:pt x="0" y="46"/>
                </a:lnTo>
                <a:lnTo>
                  <a:pt x="0" y="46"/>
                </a:lnTo>
                <a:lnTo>
                  <a:pt x="5" y="29"/>
                </a:lnTo>
                <a:lnTo>
                  <a:pt x="17" y="12"/>
                </a:lnTo>
                <a:lnTo>
                  <a:pt x="34" y="0"/>
                </a:lnTo>
                <a:lnTo>
                  <a:pt x="56" y="0"/>
                </a:lnTo>
                <a:lnTo>
                  <a:pt x="56" y="0"/>
                </a:lnTo>
                <a:lnTo>
                  <a:pt x="79" y="0"/>
                </a:lnTo>
                <a:lnTo>
                  <a:pt x="96" y="12"/>
                </a:lnTo>
                <a:lnTo>
                  <a:pt x="113" y="29"/>
                </a:lnTo>
                <a:lnTo>
                  <a:pt x="113" y="46"/>
                </a:lnTo>
                <a:close/>
              </a:path>
            </a:pathLst>
          </a:custGeom>
          <a:solidFill>
            <a:srgbClr val="FFFFFF"/>
          </a:solidFill>
          <a:ln w="9525">
            <a:solidFill>
              <a:schemeClr val="hlink"/>
            </a:solidFill>
            <a:round/>
            <a:headEnd/>
            <a:tailEnd/>
          </a:ln>
        </p:spPr>
        <p:txBody>
          <a:bodyPr/>
          <a:lstStyle/>
          <a:p>
            <a:pPr defTabSz="457200"/>
            <a:endParaRPr lang="en-US">
              <a:solidFill>
                <a:srgbClr val="2F2B20"/>
              </a:solidFill>
            </a:endParaRPr>
          </a:p>
        </p:txBody>
      </p:sp>
      <p:sp>
        <p:nvSpPr>
          <p:cNvPr id="272481" name="Freeform 97"/>
          <p:cNvSpPr>
            <a:spLocks/>
          </p:cNvSpPr>
          <p:nvPr/>
        </p:nvSpPr>
        <p:spPr bwMode="auto">
          <a:xfrm>
            <a:off x="3646489" y="2794001"/>
            <a:ext cx="179387" cy="161925"/>
          </a:xfrm>
          <a:custGeom>
            <a:avLst/>
            <a:gdLst>
              <a:gd name="T0" fmla="*/ 113 w 113"/>
              <a:gd name="T1" fmla="*/ 51 h 102"/>
              <a:gd name="T2" fmla="*/ 113 w 113"/>
              <a:gd name="T3" fmla="*/ 74 h 102"/>
              <a:gd name="T4" fmla="*/ 113 w 113"/>
              <a:gd name="T5" fmla="*/ 74 h 102"/>
              <a:gd name="T6" fmla="*/ 96 w 113"/>
              <a:gd name="T7" fmla="*/ 85 h 102"/>
              <a:gd name="T8" fmla="*/ 96 w 113"/>
              <a:gd name="T9" fmla="*/ 85 h 102"/>
              <a:gd name="T10" fmla="*/ 79 w 113"/>
              <a:gd name="T11" fmla="*/ 97 h 102"/>
              <a:gd name="T12" fmla="*/ 79 w 113"/>
              <a:gd name="T13" fmla="*/ 97 h 102"/>
              <a:gd name="T14" fmla="*/ 56 w 113"/>
              <a:gd name="T15" fmla="*/ 102 h 102"/>
              <a:gd name="T16" fmla="*/ 56 w 113"/>
              <a:gd name="T17" fmla="*/ 102 h 102"/>
              <a:gd name="T18" fmla="*/ 56 w 113"/>
              <a:gd name="T19" fmla="*/ 102 h 102"/>
              <a:gd name="T20" fmla="*/ 56 w 113"/>
              <a:gd name="T21" fmla="*/ 102 h 102"/>
              <a:gd name="T22" fmla="*/ 34 w 113"/>
              <a:gd name="T23" fmla="*/ 97 h 102"/>
              <a:gd name="T24" fmla="*/ 34 w 113"/>
              <a:gd name="T25" fmla="*/ 97 h 102"/>
              <a:gd name="T26" fmla="*/ 17 w 113"/>
              <a:gd name="T27" fmla="*/ 85 h 102"/>
              <a:gd name="T28" fmla="*/ 17 w 113"/>
              <a:gd name="T29" fmla="*/ 85 h 102"/>
              <a:gd name="T30" fmla="*/ 5 w 113"/>
              <a:gd name="T31" fmla="*/ 74 h 102"/>
              <a:gd name="T32" fmla="*/ 5 w 113"/>
              <a:gd name="T33" fmla="*/ 74 h 102"/>
              <a:gd name="T34" fmla="*/ 0 w 113"/>
              <a:gd name="T35" fmla="*/ 51 h 102"/>
              <a:gd name="T36" fmla="*/ 0 w 113"/>
              <a:gd name="T37" fmla="*/ 51 h 102"/>
              <a:gd name="T38" fmla="*/ 0 w 113"/>
              <a:gd name="T39" fmla="*/ 51 h 102"/>
              <a:gd name="T40" fmla="*/ 0 w 113"/>
              <a:gd name="T41" fmla="*/ 51 h 102"/>
              <a:gd name="T42" fmla="*/ 5 w 113"/>
              <a:gd name="T43" fmla="*/ 34 h 102"/>
              <a:gd name="T44" fmla="*/ 5 w 113"/>
              <a:gd name="T45" fmla="*/ 34 h 102"/>
              <a:gd name="T46" fmla="*/ 17 w 113"/>
              <a:gd name="T47" fmla="*/ 17 h 102"/>
              <a:gd name="T48" fmla="*/ 17 w 113"/>
              <a:gd name="T49" fmla="*/ 17 h 102"/>
              <a:gd name="T50" fmla="*/ 34 w 113"/>
              <a:gd name="T51" fmla="*/ 6 h 102"/>
              <a:gd name="T52" fmla="*/ 34 w 113"/>
              <a:gd name="T53" fmla="*/ 6 h 102"/>
              <a:gd name="T54" fmla="*/ 56 w 113"/>
              <a:gd name="T55" fmla="*/ 0 h 102"/>
              <a:gd name="T56" fmla="*/ 56 w 113"/>
              <a:gd name="T57" fmla="*/ 0 h 102"/>
              <a:gd name="T58" fmla="*/ 56 w 113"/>
              <a:gd name="T59" fmla="*/ 0 h 102"/>
              <a:gd name="T60" fmla="*/ 56 w 113"/>
              <a:gd name="T61" fmla="*/ 0 h 102"/>
              <a:gd name="T62" fmla="*/ 79 w 113"/>
              <a:gd name="T63" fmla="*/ 6 h 102"/>
              <a:gd name="T64" fmla="*/ 79 w 113"/>
              <a:gd name="T65" fmla="*/ 6 h 102"/>
              <a:gd name="T66" fmla="*/ 96 w 113"/>
              <a:gd name="T67" fmla="*/ 17 h 102"/>
              <a:gd name="T68" fmla="*/ 96 w 113"/>
              <a:gd name="T69" fmla="*/ 17 h 102"/>
              <a:gd name="T70" fmla="*/ 113 w 113"/>
              <a:gd name="T71" fmla="*/ 34 h 102"/>
              <a:gd name="T72" fmla="*/ 113 w 113"/>
              <a:gd name="T73" fmla="*/ 34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13" y="74"/>
                </a:lnTo>
                <a:lnTo>
                  <a:pt x="113" y="74"/>
                </a:lnTo>
                <a:lnTo>
                  <a:pt x="96" y="85"/>
                </a:lnTo>
                <a:lnTo>
                  <a:pt x="96" y="85"/>
                </a:lnTo>
                <a:lnTo>
                  <a:pt x="79" y="97"/>
                </a:lnTo>
                <a:lnTo>
                  <a:pt x="79" y="97"/>
                </a:lnTo>
                <a:lnTo>
                  <a:pt x="56" y="102"/>
                </a:lnTo>
                <a:lnTo>
                  <a:pt x="56" y="102"/>
                </a:lnTo>
                <a:lnTo>
                  <a:pt x="56" y="102"/>
                </a:lnTo>
                <a:lnTo>
                  <a:pt x="56" y="102"/>
                </a:lnTo>
                <a:lnTo>
                  <a:pt x="34" y="97"/>
                </a:lnTo>
                <a:lnTo>
                  <a:pt x="34" y="97"/>
                </a:lnTo>
                <a:lnTo>
                  <a:pt x="17" y="85"/>
                </a:lnTo>
                <a:lnTo>
                  <a:pt x="17" y="85"/>
                </a:lnTo>
                <a:lnTo>
                  <a:pt x="5" y="74"/>
                </a:lnTo>
                <a:lnTo>
                  <a:pt x="5" y="74"/>
                </a:lnTo>
                <a:lnTo>
                  <a:pt x="0" y="51"/>
                </a:lnTo>
                <a:lnTo>
                  <a:pt x="0" y="51"/>
                </a:lnTo>
                <a:lnTo>
                  <a:pt x="0" y="51"/>
                </a:lnTo>
                <a:lnTo>
                  <a:pt x="0" y="51"/>
                </a:lnTo>
                <a:lnTo>
                  <a:pt x="5" y="34"/>
                </a:lnTo>
                <a:lnTo>
                  <a:pt x="5" y="34"/>
                </a:lnTo>
                <a:lnTo>
                  <a:pt x="17" y="17"/>
                </a:lnTo>
                <a:lnTo>
                  <a:pt x="17" y="17"/>
                </a:lnTo>
                <a:lnTo>
                  <a:pt x="34" y="6"/>
                </a:lnTo>
                <a:lnTo>
                  <a:pt x="34" y="6"/>
                </a:lnTo>
                <a:lnTo>
                  <a:pt x="56" y="0"/>
                </a:lnTo>
                <a:lnTo>
                  <a:pt x="56" y="0"/>
                </a:lnTo>
                <a:lnTo>
                  <a:pt x="56" y="0"/>
                </a:lnTo>
                <a:lnTo>
                  <a:pt x="56" y="0"/>
                </a:lnTo>
                <a:lnTo>
                  <a:pt x="79" y="6"/>
                </a:lnTo>
                <a:lnTo>
                  <a:pt x="79" y="6"/>
                </a:lnTo>
                <a:lnTo>
                  <a:pt x="96" y="17"/>
                </a:lnTo>
                <a:lnTo>
                  <a:pt x="96" y="17"/>
                </a:lnTo>
                <a:lnTo>
                  <a:pt x="113" y="34"/>
                </a:lnTo>
                <a:lnTo>
                  <a:pt x="113" y="34"/>
                </a:lnTo>
                <a:lnTo>
                  <a:pt x="113" y="51"/>
                </a:lnTo>
                <a:lnTo>
                  <a:pt x="113" y="51"/>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82" name="Freeform 98"/>
          <p:cNvSpPr>
            <a:spLocks/>
          </p:cNvSpPr>
          <p:nvPr/>
        </p:nvSpPr>
        <p:spPr bwMode="auto">
          <a:xfrm>
            <a:off x="3214689" y="2794000"/>
            <a:ext cx="179387" cy="153988"/>
          </a:xfrm>
          <a:custGeom>
            <a:avLst/>
            <a:gdLst>
              <a:gd name="T0" fmla="*/ 113 w 113"/>
              <a:gd name="T1" fmla="*/ 46 h 97"/>
              <a:gd name="T2" fmla="*/ 113 w 113"/>
              <a:gd name="T3" fmla="*/ 68 h 97"/>
              <a:gd name="T4" fmla="*/ 113 w 113"/>
              <a:gd name="T5" fmla="*/ 68 h 97"/>
              <a:gd name="T6" fmla="*/ 96 w 113"/>
              <a:gd name="T7" fmla="*/ 85 h 97"/>
              <a:gd name="T8" fmla="*/ 96 w 113"/>
              <a:gd name="T9" fmla="*/ 85 h 97"/>
              <a:gd name="T10" fmla="*/ 79 w 113"/>
              <a:gd name="T11" fmla="*/ 97 h 97"/>
              <a:gd name="T12" fmla="*/ 79 w 113"/>
              <a:gd name="T13" fmla="*/ 97 h 97"/>
              <a:gd name="T14" fmla="*/ 56 w 113"/>
              <a:gd name="T15" fmla="*/ 97 h 97"/>
              <a:gd name="T16" fmla="*/ 56 w 113"/>
              <a:gd name="T17" fmla="*/ 97 h 97"/>
              <a:gd name="T18" fmla="*/ 56 w 113"/>
              <a:gd name="T19" fmla="*/ 97 h 97"/>
              <a:gd name="T20" fmla="*/ 56 w 113"/>
              <a:gd name="T21" fmla="*/ 97 h 97"/>
              <a:gd name="T22" fmla="*/ 34 w 113"/>
              <a:gd name="T23" fmla="*/ 97 h 97"/>
              <a:gd name="T24" fmla="*/ 34 w 113"/>
              <a:gd name="T25" fmla="*/ 97 h 97"/>
              <a:gd name="T26" fmla="*/ 17 w 113"/>
              <a:gd name="T27" fmla="*/ 85 h 97"/>
              <a:gd name="T28" fmla="*/ 17 w 113"/>
              <a:gd name="T29" fmla="*/ 85 h 97"/>
              <a:gd name="T30" fmla="*/ 5 w 113"/>
              <a:gd name="T31" fmla="*/ 68 h 97"/>
              <a:gd name="T32" fmla="*/ 5 w 113"/>
              <a:gd name="T33" fmla="*/ 68 h 97"/>
              <a:gd name="T34" fmla="*/ 0 w 113"/>
              <a:gd name="T35" fmla="*/ 46 h 97"/>
              <a:gd name="T36" fmla="*/ 0 w 113"/>
              <a:gd name="T37" fmla="*/ 46 h 97"/>
              <a:gd name="T38" fmla="*/ 0 w 113"/>
              <a:gd name="T39" fmla="*/ 46 h 97"/>
              <a:gd name="T40" fmla="*/ 0 w 113"/>
              <a:gd name="T41" fmla="*/ 46 h 97"/>
              <a:gd name="T42" fmla="*/ 5 w 113"/>
              <a:gd name="T43" fmla="*/ 29 h 97"/>
              <a:gd name="T44" fmla="*/ 5 w 113"/>
              <a:gd name="T45" fmla="*/ 29 h 97"/>
              <a:gd name="T46" fmla="*/ 17 w 113"/>
              <a:gd name="T47" fmla="*/ 12 h 97"/>
              <a:gd name="T48" fmla="*/ 17 w 113"/>
              <a:gd name="T49" fmla="*/ 12 h 97"/>
              <a:gd name="T50" fmla="*/ 34 w 113"/>
              <a:gd name="T51" fmla="*/ 0 h 97"/>
              <a:gd name="T52" fmla="*/ 34 w 113"/>
              <a:gd name="T53" fmla="*/ 0 h 97"/>
              <a:gd name="T54" fmla="*/ 56 w 113"/>
              <a:gd name="T55" fmla="*/ 0 h 97"/>
              <a:gd name="T56" fmla="*/ 56 w 113"/>
              <a:gd name="T57" fmla="*/ 0 h 97"/>
              <a:gd name="T58" fmla="*/ 56 w 113"/>
              <a:gd name="T59" fmla="*/ 0 h 97"/>
              <a:gd name="T60" fmla="*/ 56 w 113"/>
              <a:gd name="T61" fmla="*/ 0 h 97"/>
              <a:gd name="T62" fmla="*/ 79 w 113"/>
              <a:gd name="T63" fmla="*/ 0 h 97"/>
              <a:gd name="T64" fmla="*/ 79 w 113"/>
              <a:gd name="T65" fmla="*/ 0 h 97"/>
              <a:gd name="T66" fmla="*/ 96 w 113"/>
              <a:gd name="T67" fmla="*/ 12 h 97"/>
              <a:gd name="T68" fmla="*/ 96 w 113"/>
              <a:gd name="T69" fmla="*/ 12 h 97"/>
              <a:gd name="T70" fmla="*/ 113 w 113"/>
              <a:gd name="T71" fmla="*/ 29 h 97"/>
              <a:gd name="T72" fmla="*/ 113 w 113"/>
              <a:gd name="T73" fmla="*/ 29 h 97"/>
              <a:gd name="T74" fmla="*/ 113 w 113"/>
              <a:gd name="T75" fmla="*/ 46 h 97"/>
              <a:gd name="T76" fmla="*/ 113 w 113"/>
              <a:gd name="T77" fmla="*/ 46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97">
                <a:moveTo>
                  <a:pt x="113" y="46"/>
                </a:moveTo>
                <a:lnTo>
                  <a:pt x="113" y="68"/>
                </a:lnTo>
                <a:lnTo>
                  <a:pt x="113" y="68"/>
                </a:lnTo>
                <a:lnTo>
                  <a:pt x="96" y="85"/>
                </a:lnTo>
                <a:lnTo>
                  <a:pt x="96" y="85"/>
                </a:lnTo>
                <a:lnTo>
                  <a:pt x="79" y="97"/>
                </a:lnTo>
                <a:lnTo>
                  <a:pt x="79" y="97"/>
                </a:lnTo>
                <a:lnTo>
                  <a:pt x="56" y="97"/>
                </a:lnTo>
                <a:lnTo>
                  <a:pt x="56" y="97"/>
                </a:lnTo>
                <a:lnTo>
                  <a:pt x="56" y="97"/>
                </a:lnTo>
                <a:lnTo>
                  <a:pt x="56" y="97"/>
                </a:lnTo>
                <a:lnTo>
                  <a:pt x="34" y="97"/>
                </a:lnTo>
                <a:lnTo>
                  <a:pt x="34" y="97"/>
                </a:lnTo>
                <a:lnTo>
                  <a:pt x="17" y="85"/>
                </a:lnTo>
                <a:lnTo>
                  <a:pt x="17" y="85"/>
                </a:lnTo>
                <a:lnTo>
                  <a:pt x="5" y="68"/>
                </a:lnTo>
                <a:lnTo>
                  <a:pt x="5" y="68"/>
                </a:lnTo>
                <a:lnTo>
                  <a:pt x="0" y="46"/>
                </a:lnTo>
                <a:lnTo>
                  <a:pt x="0" y="46"/>
                </a:lnTo>
                <a:lnTo>
                  <a:pt x="0" y="46"/>
                </a:lnTo>
                <a:lnTo>
                  <a:pt x="0" y="46"/>
                </a:lnTo>
                <a:lnTo>
                  <a:pt x="5" y="29"/>
                </a:lnTo>
                <a:lnTo>
                  <a:pt x="5" y="29"/>
                </a:lnTo>
                <a:lnTo>
                  <a:pt x="17" y="12"/>
                </a:lnTo>
                <a:lnTo>
                  <a:pt x="17" y="12"/>
                </a:lnTo>
                <a:lnTo>
                  <a:pt x="34" y="0"/>
                </a:lnTo>
                <a:lnTo>
                  <a:pt x="34" y="0"/>
                </a:lnTo>
                <a:lnTo>
                  <a:pt x="56" y="0"/>
                </a:lnTo>
                <a:lnTo>
                  <a:pt x="56" y="0"/>
                </a:lnTo>
                <a:lnTo>
                  <a:pt x="56" y="0"/>
                </a:lnTo>
                <a:lnTo>
                  <a:pt x="56" y="0"/>
                </a:lnTo>
                <a:lnTo>
                  <a:pt x="79" y="0"/>
                </a:lnTo>
                <a:lnTo>
                  <a:pt x="79" y="0"/>
                </a:lnTo>
                <a:lnTo>
                  <a:pt x="96" y="12"/>
                </a:lnTo>
                <a:lnTo>
                  <a:pt x="96" y="12"/>
                </a:lnTo>
                <a:lnTo>
                  <a:pt x="113" y="29"/>
                </a:lnTo>
                <a:lnTo>
                  <a:pt x="113" y="29"/>
                </a:lnTo>
                <a:lnTo>
                  <a:pt x="113" y="46"/>
                </a:lnTo>
                <a:lnTo>
                  <a:pt x="113" y="46"/>
                </a:lnTo>
                <a:close/>
              </a:path>
            </a:pathLst>
          </a:custGeom>
          <a:solidFill>
            <a:schemeClr val="tx1"/>
          </a:solidFill>
          <a:ln w="12700">
            <a:solidFill>
              <a:schemeClr val="tx1"/>
            </a:solidFill>
            <a:prstDash val="solid"/>
            <a:round/>
            <a:headEnd/>
            <a:tailEnd/>
          </a:ln>
        </p:spPr>
        <p:txBody>
          <a:bodyPr/>
          <a:lstStyle/>
          <a:p>
            <a:pPr defTabSz="457200"/>
            <a:endParaRPr lang="en-US">
              <a:solidFill>
                <a:srgbClr val="2F2B20"/>
              </a:solidFill>
            </a:endParaRPr>
          </a:p>
        </p:txBody>
      </p:sp>
      <p:sp>
        <p:nvSpPr>
          <p:cNvPr id="272483" name="Freeform 99"/>
          <p:cNvSpPr>
            <a:spLocks/>
          </p:cNvSpPr>
          <p:nvPr/>
        </p:nvSpPr>
        <p:spPr bwMode="auto">
          <a:xfrm>
            <a:off x="2297113" y="2786064"/>
            <a:ext cx="188912" cy="161925"/>
          </a:xfrm>
          <a:custGeom>
            <a:avLst/>
            <a:gdLst>
              <a:gd name="T0" fmla="*/ 119 w 119"/>
              <a:gd name="T1" fmla="*/ 51 h 102"/>
              <a:gd name="T2" fmla="*/ 113 w 119"/>
              <a:gd name="T3" fmla="*/ 68 h 102"/>
              <a:gd name="T4" fmla="*/ 102 w 119"/>
              <a:gd name="T5" fmla="*/ 85 h 102"/>
              <a:gd name="T6" fmla="*/ 85 w 119"/>
              <a:gd name="T7" fmla="*/ 96 h 102"/>
              <a:gd name="T8" fmla="*/ 62 w 119"/>
              <a:gd name="T9" fmla="*/ 102 h 102"/>
              <a:gd name="T10" fmla="*/ 62 w 119"/>
              <a:gd name="T11" fmla="*/ 102 h 102"/>
              <a:gd name="T12" fmla="*/ 40 w 119"/>
              <a:gd name="T13" fmla="*/ 96 h 102"/>
              <a:gd name="T14" fmla="*/ 17 w 119"/>
              <a:gd name="T15" fmla="*/ 85 h 102"/>
              <a:gd name="T16" fmla="*/ 6 w 119"/>
              <a:gd name="T17" fmla="*/ 68 h 102"/>
              <a:gd name="T18" fmla="*/ 0 w 119"/>
              <a:gd name="T19" fmla="*/ 51 h 102"/>
              <a:gd name="T20" fmla="*/ 0 w 119"/>
              <a:gd name="T21" fmla="*/ 51 h 102"/>
              <a:gd name="T22" fmla="*/ 6 w 119"/>
              <a:gd name="T23" fmla="*/ 28 h 102"/>
              <a:gd name="T24" fmla="*/ 17 w 119"/>
              <a:gd name="T25" fmla="*/ 17 h 102"/>
              <a:gd name="T26" fmla="*/ 40 w 119"/>
              <a:gd name="T27" fmla="*/ 5 h 102"/>
              <a:gd name="T28" fmla="*/ 62 w 119"/>
              <a:gd name="T29" fmla="*/ 0 h 102"/>
              <a:gd name="T30" fmla="*/ 62 w 119"/>
              <a:gd name="T31" fmla="*/ 0 h 102"/>
              <a:gd name="T32" fmla="*/ 85 w 119"/>
              <a:gd name="T33" fmla="*/ 5 h 102"/>
              <a:gd name="T34" fmla="*/ 102 w 119"/>
              <a:gd name="T35" fmla="*/ 17 h 102"/>
              <a:gd name="T36" fmla="*/ 113 w 119"/>
              <a:gd name="T37" fmla="*/ 28 h 102"/>
              <a:gd name="T38" fmla="*/ 119 w 119"/>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9" h="102">
                <a:moveTo>
                  <a:pt x="119" y="51"/>
                </a:moveTo>
                <a:lnTo>
                  <a:pt x="113" y="68"/>
                </a:lnTo>
                <a:lnTo>
                  <a:pt x="102" y="85"/>
                </a:lnTo>
                <a:lnTo>
                  <a:pt x="85" y="96"/>
                </a:lnTo>
                <a:lnTo>
                  <a:pt x="62" y="102"/>
                </a:lnTo>
                <a:lnTo>
                  <a:pt x="62" y="102"/>
                </a:lnTo>
                <a:lnTo>
                  <a:pt x="40" y="96"/>
                </a:lnTo>
                <a:lnTo>
                  <a:pt x="17" y="85"/>
                </a:lnTo>
                <a:lnTo>
                  <a:pt x="6" y="68"/>
                </a:lnTo>
                <a:lnTo>
                  <a:pt x="0" y="51"/>
                </a:lnTo>
                <a:lnTo>
                  <a:pt x="0" y="51"/>
                </a:lnTo>
                <a:lnTo>
                  <a:pt x="6" y="28"/>
                </a:lnTo>
                <a:lnTo>
                  <a:pt x="17" y="17"/>
                </a:lnTo>
                <a:lnTo>
                  <a:pt x="40" y="5"/>
                </a:lnTo>
                <a:lnTo>
                  <a:pt x="62" y="0"/>
                </a:lnTo>
                <a:lnTo>
                  <a:pt x="62" y="0"/>
                </a:lnTo>
                <a:lnTo>
                  <a:pt x="85" y="5"/>
                </a:lnTo>
                <a:lnTo>
                  <a:pt x="102" y="17"/>
                </a:lnTo>
                <a:lnTo>
                  <a:pt x="113" y="28"/>
                </a:lnTo>
                <a:lnTo>
                  <a:pt x="119" y="51"/>
                </a:lnTo>
                <a:close/>
              </a:path>
            </a:pathLst>
          </a:custGeom>
          <a:solidFill>
            <a:srgbClr val="FFFFFF"/>
          </a:solidFill>
          <a:ln w="9525">
            <a:solidFill>
              <a:schemeClr val="hlink"/>
            </a:solidFill>
            <a:round/>
            <a:headEnd/>
            <a:tailEnd/>
          </a:ln>
        </p:spPr>
        <p:txBody>
          <a:bodyPr/>
          <a:lstStyle/>
          <a:p>
            <a:pPr defTabSz="457200"/>
            <a:endParaRPr lang="en-US">
              <a:solidFill>
                <a:srgbClr val="2F2B20"/>
              </a:solidFill>
            </a:endParaRPr>
          </a:p>
        </p:txBody>
      </p:sp>
      <p:sp>
        <p:nvSpPr>
          <p:cNvPr id="272484" name="Freeform 100"/>
          <p:cNvSpPr>
            <a:spLocks/>
          </p:cNvSpPr>
          <p:nvPr/>
        </p:nvSpPr>
        <p:spPr bwMode="auto">
          <a:xfrm>
            <a:off x="2297113" y="2786064"/>
            <a:ext cx="188912" cy="161925"/>
          </a:xfrm>
          <a:custGeom>
            <a:avLst/>
            <a:gdLst>
              <a:gd name="T0" fmla="*/ 119 w 119"/>
              <a:gd name="T1" fmla="*/ 51 h 102"/>
              <a:gd name="T2" fmla="*/ 113 w 119"/>
              <a:gd name="T3" fmla="*/ 68 h 102"/>
              <a:gd name="T4" fmla="*/ 113 w 119"/>
              <a:gd name="T5" fmla="*/ 68 h 102"/>
              <a:gd name="T6" fmla="*/ 102 w 119"/>
              <a:gd name="T7" fmla="*/ 85 h 102"/>
              <a:gd name="T8" fmla="*/ 102 w 119"/>
              <a:gd name="T9" fmla="*/ 85 h 102"/>
              <a:gd name="T10" fmla="*/ 85 w 119"/>
              <a:gd name="T11" fmla="*/ 96 h 102"/>
              <a:gd name="T12" fmla="*/ 85 w 119"/>
              <a:gd name="T13" fmla="*/ 96 h 102"/>
              <a:gd name="T14" fmla="*/ 62 w 119"/>
              <a:gd name="T15" fmla="*/ 102 h 102"/>
              <a:gd name="T16" fmla="*/ 62 w 119"/>
              <a:gd name="T17" fmla="*/ 102 h 102"/>
              <a:gd name="T18" fmla="*/ 62 w 119"/>
              <a:gd name="T19" fmla="*/ 102 h 102"/>
              <a:gd name="T20" fmla="*/ 62 w 119"/>
              <a:gd name="T21" fmla="*/ 102 h 102"/>
              <a:gd name="T22" fmla="*/ 40 w 119"/>
              <a:gd name="T23" fmla="*/ 96 h 102"/>
              <a:gd name="T24" fmla="*/ 40 w 119"/>
              <a:gd name="T25" fmla="*/ 96 h 102"/>
              <a:gd name="T26" fmla="*/ 17 w 119"/>
              <a:gd name="T27" fmla="*/ 85 h 102"/>
              <a:gd name="T28" fmla="*/ 17 w 119"/>
              <a:gd name="T29" fmla="*/ 85 h 102"/>
              <a:gd name="T30" fmla="*/ 6 w 119"/>
              <a:gd name="T31" fmla="*/ 68 h 102"/>
              <a:gd name="T32" fmla="*/ 6 w 119"/>
              <a:gd name="T33" fmla="*/ 68 h 102"/>
              <a:gd name="T34" fmla="*/ 0 w 119"/>
              <a:gd name="T35" fmla="*/ 51 h 102"/>
              <a:gd name="T36" fmla="*/ 0 w 119"/>
              <a:gd name="T37" fmla="*/ 51 h 102"/>
              <a:gd name="T38" fmla="*/ 0 w 119"/>
              <a:gd name="T39" fmla="*/ 51 h 102"/>
              <a:gd name="T40" fmla="*/ 0 w 119"/>
              <a:gd name="T41" fmla="*/ 51 h 102"/>
              <a:gd name="T42" fmla="*/ 6 w 119"/>
              <a:gd name="T43" fmla="*/ 28 h 102"/>
              <a:gd name="T44" fmla="*/ 6 w 119"/>
              <a:gd name="T45" fmla="*/ 28 h 102"/>
              <a:gd name="T46" fmla="*/ 17 w 119"/>
              <a:gd name="T47" fmla="*/ 17 h 102"/>
              <a:gd name="T48" fmla="*/ 17 w 119"/>
              <a:gd name="T49" fmla="*/ 17 h 102"/>
              <a:gd name="T50" fmla="*/ 40 w 119"/>
              <a:gd name="T51" fmla="*/ 5 h 102"/>
              <a:gd name="T52" fmla="*/ 40 w 119"/>
              <a:gd name="T53" fmla="*/ 5 h 102"/>
              <a:gd name="T54" fmla="*/ 62 w 119"/>
              <a:gd name="T55" fmla="*/ 0 h 102"/>
              <a:gd name="T56" fmla="*/ 62 w 119"/>
              <a:gd name="T57" fmla="*/ 0 h 102"/>
              <a:gd name="T58" fmla="*/ 62 w 119"/>
              <a:gd name="T59" fmla="*/ 0 h 102"/>
              <a:gd name="T60" fmla="*/ 62 w 119"/>
              <a:gd name="T61" fmla="*/ 0 h 102"/>
              <a:gd name="T62" fmla="*/ 85 w 119"/>
              <a:gd name="T63" fmla="*/ 5 h 102"/>
              <a:gd name="T64" fmla="*/ 85 w 119"/>
              <a:gd name="T65" fmla="*/ 5 h 102"/>
              <a:gd name="T66" fmla="*/ 102 w 119"/>
              <a:gd name="T67" fmla="*/ 17 h 102"/>
              <a:gd name="T68" fmla="*/ 102 w 119"/>
              <a:gd name="T69" fmla="*/ 17 h 102"/>
              <a:gd name="T70" fmla="*/ 113 w 119"/>
              <a:gd name="T71" fmla="*/ 28 h 102"/>
              <a:gd name="T72" fmla="*/ 113 w 119"/>
              <a:gd name="T73" fmla="*/ 28 h 102"/>
              <a:gd name="T74" fmla="*/ 119 w 119"/>
              <a:gd name="T75" fmla="*/ 51 h 102"/>
              <a:gd name="T76" fmla="*/ 119 w 119"/>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40" y="96"/>
                </a:lnTo>
                <a:lnTo>
                  <a:pt x="40" y="96"/>
                </a:lnTo>
                <a:lnTo>
                  <a:pt x="17" y="85"/>
                </a:lnTo>
                <a:lnTo>
                  <a:pt x="17" y="85"/>
                </a:lnTo>
                <a:lnTo>
                  <a:pt x="6" y="68"/>
                </a:lnTo>
                <a:lnTo>
                  <a:pt x="6" y="68"/>
                </a:lnTo>
                <a:lnTo>
                  <a:pt x="0" y="51"/>
                </a:lnTo>
                <a:lnTo>
                  <a:pt x="0" y="51"/>
                </a:lnTo>
                <a:lnTo>
                  <a:pt x="0" y="51"/>
                </a:lnTo>
                <a:lnTo>
                  <a:pt x="0" y="51"/>
                </a:lnTo>
                <a:lnTo>
                  <a:pt x="6" y="28"/>
                </a:lnTo>
                <a:lnTo>
                  <a:pt x="6" y="28"/>
                </a:lnTo>
                <a:lnTo>
                  <a:pt x="17" y="17"/>
                </a:lnTo>
                <a:lnTo>
                  <a:pt x="17" y="17"/>
                </a:lnTo>
                <a:lnTo>
                  <a:pt x="40" y="5"/>
                </a:lnTo>
                <a:lnTo>
                  <a:pt x="40" y="5"/>
                </a:lnTo>
                <a:lnTo>
                  <a:pt x="62" y="0"/>
                </a:lnTo>
                <a:lnTo>
                  <a:pt x="62" y="0"/>
                </a:lnTo>
                <a:lnTo>
                  <a:pt x="62" y="0"/>
                </a:lnTo>
                <a:lnTo>
                  <a:pt x="62" y="0"/>
                </a:lnTo>
                <a:lnTo>
                  <a:pt x="85" y="5"/>
                </a:lnTo>
                <a:lnTo>
                  <a:pt x="85" y="5"/>
                </a:lnTo>
                <a:lnTo>
                  <a:pt x="102" y="17"/>
                </a:lnTo>
                <a:lnTo>
                  <a:pt x="102" y="17"/>
                </a:lnTo>
                <a:lnTo>
                  <a:pt x="113" y="28"/>
                </a:lnTo>
                <a:lnTo>
                  <a:pt x="113" y="28"/>
                </a:lnTo>
                <a:lnTo>
                  <a:pt x="119" y="51"/>
                </a:lnTo>
                <a:lnTo>
                  <a:pt x="119" y="51"/>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85" name="Line 101"/>
          <p:cNvSpPr>
            <a:spLocks noChangeShapeType="1"/>
          </p:cNvSpPr>
          <p:nvPr/>
        </p:nvSpPr>
        <p:spPr bwMode="auto">
          <a:xfrm>
            <a:off x="2495551" y="2867025"/>
            <a:ext cx="269875"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86" name="Rectangle 102"/>
          <p:cNvSpPr>
            <a:spLocks noChangeArrowheads="1"/>
          </p:cNvSpPr>
          <p:nvPr/>
        </p:nvSpPr>
        <p:spPr bwMode="auto">
          <a:xfrm>
            <a:off x="4113214" y="2803525"/>
            <a:ext cx="179387" cy="152400"/>
          </a:xfrm>
          <a:prstGeom prst="rect">
            <a:avLst/>
          </a:prstGeom>
          <a:solidFill>
            <a:srgbClr val="FFFFFF"/>
          </a:solidFill>
          <a:ln w="9525">
            <a:solidFill>
              <a:schemeClr val="hlink"/>
            </a:solidFill>
            <a:miter lim="800000"/>
            <a:headEnd/>
            <a:tailEnd/>
          </a:ln>
        </p:spPr>
        <p:txBody>
          <a:bodyPr/>
          <a:lstStyle/>
          <a:p>
            <a:pPr defTabSz="457200"/>
            <a:endParaRPr lang="en-US">
              <a:solidFill>
                <a:srgbClr val="2F2B20"/>
              </a:solidFill>
            </a:endParaRPr>
          </a:p>
        </p:txBody>
      </p:sp>
      <p:sp>
        <p:nvSpPr>
          <p:cNvPr id="272487" name="Freeform 103"/>
          <p:cNvSpPr>
            <a:spLocks/>
          </p:cNvSpPr>
          <p:nvPr/>
        </p:nvSpPr>
        <p:spPr bwMode="auto">
          <a:xfrm>
            <a:off x="4113214" y="2803525"/>
            <a:ext cx="179387" cy="152400"/>
          </a:xfrm>
          <a:custGeom>
            <a:avLst/>
            <a:gdLst>
              <a:gd name="T0" fmla="*/ 0 w 113"/>
              <a:gd name="T1" fmla="*/ 0 h 96"/>
              <a:gd name="T2" fmla="*/ 113 w 113"/>
              <a:gd name="T3" fmla="*/ 0 h 96"/>
              <a:gd name="T4" fmla="*/ 113 w 113"/>
              <a:gd name="T5" fmla="*/ 0 h 96"/>
              <a:gd name="T6" fmla="*/ 113 w 113"/>
              <a:gd name="T7" fmla="*/ 96 h 96"/>
              <a:gd name="T8" fmla="*/ 113 w 113"/>
              <a:gd name="T9" fmla="*/ 96 h 96"/>
              <a:gd name="T10" fmla="*/ 0 w 113"/>
              <a:gd name="T11" fmla="*/ 96 h 96"/>
              <a:gd name="T12" fmla="*/ 0 w 113"/>
              <a:gd name="T13" fmla="*/ 96 h 96"/>
              <a:gd name="T14" fmla="*/ 0 w 113"/>
              <a:gd name="T15" fmla="*/ 0 h 96"/>
              <a:gd name="T16" fmla="*/ 0 w 113"/>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88" name="Line 104"/>
          <p:cNvSpPr>
            <a:spLocks noChangeShapeType="1"/>
          </p:cNvSpPr>
          <p:nvPr/>
        </p:nvSpPr>
        <p:spPr bwMode="auto">
          <a:xfrm>
            <a:off x="3835401" y="2874964"/>
            <a:ext cx="277813"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89" name="Line 105"/>
          <p:cNvSpPr>
            <a:spLocks noChangeShapeType="1"/>
          </p:cNvSpPr>
          <p:nvPr/>
        </p:nvSpPr>
        <p:spPr bwMode="auto">
          <a:xfrm>
            <a:off x="3978275" y="2884488"/>
            <a:ext cx="1588" cy="38735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0" name="Line 106"/>
          <p:cNvSpPr>
            <a:spLocks noChangeShapeType="1"/>
          </p:cNvSpPr>
          <p:nvPr/>
        </p:nvSpPr>
        <p:spPr bwMode="auto">
          <a:xfrm>
            <a:off x="3519488" y="3271839"/>
            <a:ext cx="863600" cy="1587"/>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1" name="Line 107"/>
          <p:cNvSpPr>
            <a:spLocks noChangeShapeType="1"/>
          </p:cNvSpPr>
          <p:nvPr/>
        </p:nvSpPr>
        <p:spPr bwMode="auto">
          <a:xfrm>
            <a:off x="3511550" y="3262314"/>
            <a:ext cx="1588"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2" name="Line 108"/>
          <p:cNvSpPr>
            <a:spLocks noChangeShapeType="1"/>
          </p:cNvSpPr>
          <p:nvPr/>
        </p:nvSpPr>
        <p:spPr bwMode="auto">
          <a:xfrm>
            <a:off x="4383089" y="3271839"/>
            <a:ext cx="1587"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3" name="Rectangle 109"/>
          <p:cNvSpPr>
            <a:spLocks noChangeArrowheads="1"/>
          </p:cNvSpPr>
          <p:nvPr/>
        </p:nvSpPr>
        <p:spPr bwMode="auto">
          <a:xfrm>
            <a:off x="3421064" y="3433763"/>
            <a:ext cx="179387" cy="152400"/>
          </a:xfrm>
          <a:prstGeom prst="rect">
            <a:avLst/>
          </a:prstGeom>
          <a:solidFill>
            <a:srgbClr val="000000"/>
          </a:solidFill>
          <a:ln w="9525">
            <a:solidFill>
              <a:schemeClr val="tx1"/>
            </a:solidFill>
            <a:miter lim="800000"/>
            <a:headEnd/>
            <a:tailEnd/>
          </a:ln>
        </p:spPr>
        <p:txBody>
          <a:bodyPr/>
          <a:lstStyle/>
          <a:p>
            <a:pPr defTabSz="457200"/>
            <a:endParaRPr lang="en-US">
              <a:solidFill>
                <a:srgbClr val="2F2B20"/>
              </a:solidFill>
            </a:endParaRPr>
          </a:p>
        </p:txBody>
      </p:sp>
      <p:sp>
        <p:nvSpPr>
          <p:cNvPr id="272494" name="Freeform 110"/>
          <p:cNvSpPr>
            <a:spLocks/>
          </p:cNvSpPr>
          <p:nvPr/>
        </p:nvSpPr>
        <p:spPr bwMode="auto">
          <a:xfrm>
            <a:off x="4292601" y="3441700"/>
            <a:ext cx="180975" cy="152400"/>
          </a:xfrm>
          <a:custGeom>
            <a:avLst/>
            <a:gdLst>
              <a:gd name="T0" fmla="*/ 114 w 114"/>
              <a:gd name="T1" fmla="*/ 45 h 96"/>
              <a:gd name="T2" fmla="*/ 108 w 114"/>
              <a:gd name="T3" fmla="*/ 68 h 96"/>
              <a:gd name="T4" fmla="*/ 97 w 114"/>
              <a:gd name="T5" fmla="*/ 85 h 96"/>
              <a:gd name="T6" fmla="*/ 80 w 114"/>
              <a:gd name="T7" fmla="*/ 96 h 96"/>
              <a:gd name="T8" fmla="*/ 57 w 114"/>
              <a:gd name="T9" fmla="*/ 96 h 96"/>
              <a:gd name="T10" fmla="*/ 57 w 114"/>
              <a:gd name="T11" fmla="*/ 96 h 96"/>
              <a:gd name="T12" fmla="*/ 34 w 114"/>
              <a:gd name="T13" fmla="*/ 96 h 96"/>
              <a:gd name="T14" fmla="*/ 17 w 114"/>
              <a:gd name="T15" fmla="*/ 85 h 96"/>
              <a:gd name="T16" fmla="*/ 6 w 114"/>
              <a:gd name="T17" fmla="*/ 68 h 96"/>
              <a:gd name="T18" fmla="*/ 0 w 114"/>
              <a:gd name="T19" fmla="*/ 45 h 96"/>
              <a:gd name="T20" fmla="*/ 0 w 114"/>
              <a:gd name="T21" fmla="*/ 45 h 96"/>
              <a:gd name="T22" fmla="*/ 6 w 114"/>
              <a:gd name="T23" fmla="*/ 28 h 96"/>
              <a:gd name="T24" fmla="*/ 17 w 114"/>
              <a:gd name="T25" fmla="*/ 11 h 96"/>
              <a:gd name="T26" fmla="*/ 34 w 114"/>
              <a:gd name="T27" fmla="*/ 0 h 96"/>
              <a:gd name="T28" fmla="*/ 57 w 114"/>
              <a:gd name="T29" fmla="*/ 0 h 96"/>
              <a:gd name="T30" fmla="*/ 57 w 114"/>
              <a:gd name="T31" fmla="*/ 0 h 96"/>
              <a:gd name="T32" fmla="*/ 80 w 114"/>
              <a:gd name="T33" fmla="*/ 0 h 96"/>
              <a:gd name="T34" fmla="*/ 97 w 114"/>
              <a:gd name="T35" fmla="*/ 11 h 96"/>
              <a:gd name="T36" fmla="*/ 108 w 114"/>
              <a:gd name="T37" fmla="*/ 28 h 96"/>
              <a:gd name="T38" fmla="*/ 114 w 114"/>
              <a:gd name="T39"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4" h="96">
                <a:moveTo>
                  <a:pt x="114" y="45"/>
                </a:moveTo>
                <a:lnTo>
                  <a:pt x="108" y="68"/>
                </a:lnTo>
                <a:lnTo>
                  <a:pt x="97" y="85"/>
                </a:lnTo>
                <a:lnTo>
                  <a:pt x="80" y="96"/>
                </a:lnTo>
                <a:lnTo>
                  <a:pt x="57" y="96"/>
                </a:lnTo>
                <a:lnTo>
                  <a:pt x="57" y="96"/>
                </a:lnTo>
                <a:lnTo>
                  <a:pt x="34" y="96"/>
                </a:lnTo>
                <a:lnTo>
                  <a:pt x="17" y="85"/>
                </a:lnTo>
                <a:lnTo>
                  <a:pt x="6" y="68"/>
                </a:lnTo>
                <a:lnTo>
                  <a:pt x="0" y="45"/>
                </a:lnTo>
                <a:lnTo>
                  <a:pt x="0" y="45"/>
                </a:lnTo>
                <a:lnTo>
                  <a:pt x="6" y="28"/>
                </a:lnTo>
                <a:lnTo>
                  <a:pt x="17" y="11"/>
                </a:lnTo>
                <a:lnTo>
                  <a:pt x="34" y="0"/>
                </a:lnTo>
                <a:lnTo>
                  <a:pt x="57" y="0"/>
                </a:lnTo>
                <a:lnTo>
                  <a:pt x="57" y="0"/>
                </a:lnTo>
                <a:lnTo>
                  <a:pt x="80" y="0"/>
                </a:lnTo>
                <a:lnTo>
                  <a:pt x="97" y="11"/>
                </a:lnTo>
                <a:lnTo>
                  <a:pt x="108" y="28"/>
                </a:lnTo>
                <a:lnTo>
                  <a:pt x="114" y="45"/>
                </a:lnTo>
                <a:close/>
              </a:path>
            </a:pathLst>
          </a:custGeom>
          <a:solidFill>
            <a:schemeClr val="tx2"/>
          </a:solidFill>
          <a:ln w="9525">
            <a:solidFill>
              <a:schemeClr val="tx1"/>
            </a:solidFill>
            <a:round/>
            <a:headEnd/>
            <a:tailEnd/>
          </a:ln>
        </p:spPr>
        <p:txBody>
          <a:bodyPr/>
          <a:lstStyle/>
          <a:p>
            <a:pPr defTabSz="457200"/>
            <a:endParaRPr lang="en-US">
              <a:solidFill>
                <a:srgbClr val="2F2B20"/>
              </a:solidFill>
            </a:endParaRPr>
          </a:p>
        </p:txBody>
      </p:sp>
      <p:sp>
        <p:nvSpPr>
          <p:cNvPr id="272495" name="Freeform 111"/>
          <p:cNvSpPr>
            <a:spLocks/>
          </p:cNvSpPr>
          <p:nvPr/>
        </p:nvSpPr>
        <p:spPr bwMode="auto">
          <a:xfrm>
            <a:off x="3421064" y="3433763"/>
            <a:ext cx="179387" cy="152400"/>
          </a:xfrm>
          <a:custGeom>
            <a:avLst/>
            <a:gdLst>
              <a:gd name="T0" fmla="*/ 0 w 113"/>
              <a:gd name="T1" fmla="*/ 0 h 96"/>
              <a:gd name="T2" fmla="*/ 113 w 113"/>
              <a:gd name="T3" fmla="*/ 0 h 96"/>
              <a:gd name="T4" fmla="*/ 113 w 113"/>
              <a:gd name="T5" fmla="*/ 0 h 96"/>
              <a:gd name="T6" fmla="*/ 113 w 113"/>
              <a:gd name="T7" fmla="*/ 96 h 96"/>
              <a:gd name="T8" fmla="*/ 113 w 113"/>
              <a:gd name="T9" fmla="*/ 96 h 96"/>
              <a:gd name="T10" fmla="*/ 0 w 113"/>
              <a:gd name="T11" fmla="*/ 96 h 96"/>
              <a:gd name="T12" fmla="*/ 0 w 113"/>
              <a:gd name="T13" fmla="*/ 96 h 96"/>
              <a:gd name="T14" fmla="*/ 0 w 113"/>
              <a:gd name="T15" fmla="*/ 0 h 96"/>
              <a:gd name="T16" fmla="*/ 0 w 113"/>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96" name="Freeform 112"/>
          <p:cNvSpPr>
            <a:spLocks/>
          </p:cNvSpPr>
          <p:nvPr/>
        </p:nvSpPr>
        <p:spPr bwMode="auto">
          <a:xfrm>
            <a:off x="4292601" y="3424238"/>
            <a:ext cx="180975" cy="152400"/>
          </a:xfrm>
          <a:custGeom>
            <a:avLst/>
            <a:gdLst>
              <a:gd name="T0" fmla="*/ 114 w 114"/>
              <a:gd name="T1" fmla="*/ 45 h 96"/>
              <a:gd name="T2" fmla="*/ 108 w 114"/>
              <a:gd name="T3" fmla="*/ 68 h 96"/>
              <a:gd name="T4" fmla="*/ 108 w 114"/>
              <a:gd name="T5" fmla="*/ 68 h 96"/>
              <a:gd name="T6" fmla="*/ 97 w 114"/>
              <a:gd name="T7" fmla="*/ 85 h 96"/>
              <a:gd name="T8" fmla="*/ 97 w 114"/>
              <a:gd name="T9" fmla="*/ 85 h 96"/>
              <a:gd name="T10" fmla="*/ 80 w 114"/>
              <a:gd name="T11" fmla="*/ 96 h 96"/>
              <a:gd name="T12" fmla="*/ 80 w 114"/>
              <a:gd name="T13" fmla="*/ 96 h 96"/>
              <a:gd name="T14" fmla="*/ 57 w 114"/>
              <a:gd name="T15" fmla="*/ 96 h 96"/>
              <a:gd name="T16" fmla="*/ 57 w 114"/>
              <a:gd name="T17" fmla="*/ 96 h 96"/>
              <a:gd name="T18" fmla="*/ 57 w 114"/>
              <a:gd name="T19" fmla="*/ 96 h 96"/>
              <a:gd name="T20" fmla="*/ 57 w 114"/>
              <a:gd name="T21" fmla="*/ 96 h 96"/>
              <a:gd name="T22" fmla="*/ 34 w 114"/>
              <a:gd name="T23" fmla="*/ 96 h 96"/>
              <a:gd name="T24" fmla="*/ 34 w 114"/>
              <a:gd name="T25" fmla="*/ 96 h 96"/>
              <a:gd name="T26" fmla="*/ 17 w 114"/>
              <a:gd name="T27" fmla="*/ 85 h 96"/>
              <a:gd name="T28" fmla="*/ 17 w 114"/>
              <a:gd name="T29" fmla="*/ 85 h 96"/>
              <a:gd name="T30" fmla="*/ 6 w 114"/>
              <a:gd name="T31" fmla="*/ 68 h 96"/>
              <a:gd name="T32" fmla="*/ 6 w 114"/>
              <a:gd name="T33" fmla="*/ 68 h 96"/>
              <a:gd name="T34" fmla="*/ 0 w 114"/>
              <a:gd name="T35" fmla="*/ 45 h 96"/>
              <a:gd name="T36" fmla="*/ 0 w 114"/>
              <a:gd name="T37" fmla="*/ 45 h 96"/>
              <a:gd name="T38" fmla="*/ 0 w 114"/>
              <a:gd name="T39" fmla="*/ 45 h 96"/>
              <a:gd name="T40" fmla="*/ 0 w 114"/>
              <a:gd name="T41" fmla="*/ 45 h 96"/>
              <a:gd name="T42" fmla="*/ 6 w 114"/>
              <a:gd name="T43" fmla="*/ 28 h 96"/>
              <a:gd name="T44" fmla="*/ 6 w 114"/>
              <a:gd name="T45" fmla="*/ 28 h 96"/>
              <a:gd name="T46" fmla="*/ 17 w 114"/>
              <a:gd name="T47" fmla="*/ 11 h 96"/>
              <a:gd name="T48" fmla="*/ 17 w 114"/>
              <a:gd name="T49" fmla="*/ 11 h 96"/>
              <a:gd name="T50" fmla="*/ 34 w 114"/>
              <a:gd name="T51" fmla="*/ 0 h 96"/>
              <a:gd name="T52" fmla="*/ 34 w 114"/>
              <a:gd name="T53" fmla="*/ 0 h 96"/>
              <a:gd name="T54" fmla="*/ 57 w 114"/>
              <a:gd name="T55" fmla="*/ 0 h 96"/>
              <a:gd name="T56" fmla="*/ 57 w 114"/>
              <a:gd name="T57" fmla="*/ 0 h 96"/>
              <a:gd name="T58" fmla="*/ 57 w 114"/>
              <a:gd name="T59" fmla="*/ 0 h 96"/>
              <a:gd name="T60" fmla="*/ 57 w 114"/>
              <a:gd name="T61" fmla="*/ 0 h 96"/>
              <a:gd name="T62" fmla="*/ 80 w 114"/>
              <a:gd name="T63" fmla="*/ 0 h 96"/>
              <a:gd name="T64" fmla="*/ 80 w 114"/>
              <a:gd name="T65" fmla="*/ 0 h 96"/>
              <a:gd name="T66" fmla="*/ 97 w 114"/>
              <a:gd name="T67" fmla="*/ 11 h 96"/>
              <a:gd name="T68" fmla="*/ 97 w 114"/>
              <a:gd name="T69" fmla="*/ 11 h 96"/>
              <a:gd name="T70" fmla="*/ 108 w 114"/>
              <a:gd name="T71" fmla="*/ 28 h 96"/>
              <a:gd name="T72" fmla="*/ 108 w 114"/>
              <a:gd name="T73" fmla="*/ 28 h 96"/>
              <a:gd name="T74" fmla="*/ 114 w 114"/>
              <a:gd name="T75" fmla="*/ 45 h 96"/>
              <a:gd name="T76" fmla="*/ 114 w 114"/>
              <a:gd name="T77" fmla="*/ 4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4" h="96">
                <a:moveTo>
                  <a:pt x="114" y="45"/>
                </a:moveTo>
                <a:lnTo>
                  <a:pt x="108" y="68"/>
                </a:lnTo>
                <a:lnTo>
                  <a:pt x="108" y="68"/>
                </a:lnTo>
                <a:lnTo>
                  <a:pt x="97" y="85"/>
                </a:lnTo>
                <a:lnTo>
                  <a:pt x="97" y="85"/>
                </a:lnTo>
                <a:lnTo>
                  <a:pt x="80" y="96"/>
                </a:lnTo>
                <a:lnTo>
                  <a:pt x="80" y="96"/>
                </a:lnTo>
                <a:lnTo>
                  <a:pt x="57" y="96"/>
                </a:lnTo>
                <a:lnTo>
                  <a:pt x="57" y="96"/>
                </a:lnTo>
                <a:lnTo>
                  <a:pt x="57" y="96"/>
                </a:lnTo>
                <a:lnTo>
                  <a:pt x="57" y="96"/>
                </a:lnTo>
                <a:lnTo>
                  <a:pt x="34" y="96"/>
                </a:lnTo>
                <a:lnTo>
                  <a:pt x="34" y="96"/>
                </a:lnTo>
                <a:lnTo>
                  <a:pt x="17" y="85"/>
                </a:lnTo>
                <a:lnTo>
                  <a:pt x="17" y="85"/>
                </a:lnTo>
                <a:lnTo>
                  <a:pt x="6" y="68"/>
                </a:lnTo>
                <a:lnTo>
                  <a:pt x="6" y="68"/>
                </a:lnTo>
                <a:lnTo>
                  <a:pt x="0" y="45"/>
                </a:lnTo>
                <a:lnTo>
                  <a:pt x="0" y="45"/>
                </a:lnTo>
                <a:lnTo>
                  <a:pt x="0" y="45"/>
                </a:lnTo>
                <a:lnTo>
                  <a:pt x="0" y="45"/>
                </a:lnTo>
                <a:lnTo>
                  <a:pt x="6" y="28"/>
                </a:lnTo>
                <a:lnTo>
                  <a:pt x="6" y="28"/>
                </a:lnTo>
                <a:lnTo>
                  <a:pt x="17" y="11"/>
                </a:lnTo>
                <a:lnTo>
                  <a:pt x="17" y="11"/>
                </a:lnTo>
                <a:lnTo>
                  <a:pt x="34" y="0"/>
                </a:lnTo>
                <a:lnTo>
                  <a:pt x="34" y="0"/>
                </a:lnTo>
                <a:lnTo>
                  <a:pt x="57" y="0"/>
                </a:lnTo>
                <a:lnTo>
                  <a:pt x="57" y="0"/>
                </a:lnTo>
                <a:lnTo>
                  <a:pt x="57" y="0"/>
                </a:lnTo>
                <a:lnTo>
                  <a:pt x="57" y="0"/>
                </a:lnTo>
                <a:lnTo>
                  <a:pt x="80" y="0"/>
                </a:lnTo>
                <a:lnTo>
                  <a:pt x="80" y="0"/>
                </a:lnTo>
                <a:lnTo>
                  <a:pt x="97" y="11"/>
                </a:lnTo>
                <a:lnTo>
                  <a:pt x="97" y="11"/>
                </a:lnTo>
                <a:lnTo>
                  <a:pt x="108" y="28"/>
                </a:lnTo>
                <a:lnTo>
                  <a:pt x="108" y="28"/>
                </a:lnTo>
                <a:lnTo>
                  <a:pt x="114" y="45"/>
                </a:lnTo>
                <a:lnTo>
                  <a:pt x="114" y="45"/>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497" name="Line 113"/>
          <p:cNvSpPr>
            <a:spLocks noChangeShapeType="1"/>
          </p:cNvSpPr>
          <p:nvPr/>
        </p:nvSpPr>
        <p:spPr bwMode="auto">
          <a:xfrm>
            <a:off x="2590800" y="2857501"/>
            <a:ext cx="1588" cy="39687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8" name="Line 114"/>
          <p:cNvSpPr>
            <a:spLocks noChangeShapeType="1"/>
          </p:cNvSpPr>
          <p:nvPr/>
        </p:nvSpPr>
        <p:spPr bwMode="auto">
          <a:xfrm>
            <a:off x="2184400" y="3238500"/>
            <a:ext cx="863600" cy="158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499" name="Line 115"/>
          <p:cNvSpPr>
            <a:spLocks noChangeShapeType="1"/>
          </p:cNvSpPr>
          <p:nvPr/>
        </p:nvSpPr>
        <p:spPr bwMode="auto">
          <a:xfrm>
            <a:off x="2162175" y="3252789"/>
            <a:ext cx="1588"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500" name="Line 116"/>
          <p:cNvSpPr>
            <a:spLocks noChangeShapeType="1"/>
          </p:cNvSpPr>
          <p:nvPr/>
        </p:nvSpPr>
        <p:spPr bwMode="auto">
          <a:xfrm>
            <a:off x="2590800" y="3238500"/>
            <a:ext cx="14288" cy="18573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501" name="Line 117"/>
          <p:cNvSpPr>
            <a:spLocks noChangeShapeType="1"/>
          </p:cNvSpPr>
          <p:nvPr/>
        </p:nvSpPr>
        <p:spPr bwMode="auto">
          <a:xfrm>
            <a:off x="3035300" y="3262314"/>
            <a:ext cx="1588"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502" name="Line 118"/>
          <p:cNvSpPr>
            <a:spLocks noChangeShapeType="1"/>
          </p:cNvSpPr>
          <p:nvPr/>
        </p:nvSpPr>
        <p:spPr bwMode="auto">
          <a:xfrm>
            <a:off x="3970339" y="3262314"/>
            <a:ext cx="1587" cy="161925"/>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lstStyle/>
          <a:p>
            <a:pPr defTabSz="457200"/>
            <a:endParaRPr lang="en-US">
              <a:solidFill>
                <a:srgbClr val="2F2B20"/>
              </a:solidFill>
            </a:endParaRPr>
          </a:p>
        </p:txBody>
      </p:sp>
      <p:sp>
        <p:nvSpPr>
          <p:cNvPr id="272503" name="Rectangle 119"/>
          <p:cNvSpPr>
            <a:spLocks noChangeArrowheads="1"/>
          </p:cNvSpPr>
          <p:nvPr/>
        </p:nvSpPr>
        <p:spPr bwMode="auto">
          <a:xfrm>
            <a:off x="2071689" y="3424238"/>
            <a:ext cx="180975" cy="152400"/>
          </a:xfrm>
          <a:prstGeom prst="rect">
            <a:avLst/>
          </a:prstGeom>
          <a:solidFill>
            <a:srgbClr val="000000"/>
          </a:solidFill>
          <a:ln w="9525">
            <a:solidFill>
              <a:schemeClr val="tx1"/>
            </a:solidFill>
            <a:miter lim="800000"/>
            <a:headEnd/>
            <a:tailEnd/>
          </a:ln>
        </p:spPr>
        <p:txBody>
          <a:bodyPr/>
          <a:lstStyle/>
          <a:p>
            <a:pPr defTabSz="457200"/>
            <a:endParaRPr lang="en-US">
              <a:solidFill>
                <a:srgbClr val="2F2B20"/>
              </a:solidFill>
            </a:endParaRPr>
          </a:p>
        </p:txBody>
      </p:sp>
      <p:sp>
        <p:nvSpPr>
          <p:cNvPr id="272504" name="Rectangle 120"/>
          <p:cNvSpPr>
            <a:spLocks noChangeArrowheads="1"/>
          </p:cNvSpPr>
          <p:nvPr/>
        </p:nvSpPr>
        <p:spPr bwMode="auto">
          <a:xfrm>
            <a:off x="3897314" y="3433763"/>
            <a:ext cx="179387" cy="152400"/>
          </a:xfrm>
          <a:prstGeom prst="rect">
            <a:avLst/>
          </a:prstGeom>
          <a:solidFill>
            <a:srgbClr val="FFFFFF"/>
          </a:solidFill>
          <a:ln w="9525">
            <a:solidFill>
              <a:schemeClr val="tx1"/>
            </a:solidFill>
            <a:miter lim="800000"/>
            <a:headEnd/>
            <a:tailEnd/>
          </a:ln>
        </p:spPr>
        <p:txBody>
          <a:bodyPr/>
          <a:lstStyle/>
          <a:p>
            <a:pPr defTabSz="457200"/>
            <a:endParaRPr lang="en-US">
              <a:solidFill>
                <a:srgbClr val="2F2B20"/>
              </a:solidFill>
            </a:endParaRPr>
          </a:p>
        </p:txBody>
      </p:sp>
      <p:sp>
        <p:nvSpPr>
          <p:cNvPr id="272505" name="Freeform 121"/>
          <p:cNvSpPr>
            <a:spLocks/>
          </p:cNvSpPr>
          <p:nvPr/>
        </p:nvSpPr>
        <p:spPr bwMode="auto">
          <a:xfrm>
            <a:off x="2071689" y="3424238"/>
            <a:ext cx="180975" cy="152400"/>
          </a:xfrm>
          <a:custGeom>
            <a:avLst/>
            <a:gdLst>
              <a:gd name="T0" fmla="*/ 0 w 114"/>
              <a:gd name="T1" fmla="*/ 0 h 96"/>
              <a:gd name="T2" fmla="*/ 114 w 114"/>
              <a:gd name="T3" fmla="*/ 0 h 96"/>
              <a:gd name="T4" fmla="*/ 114 w 114"/>
              <a:gd name="T5" fmla="*/ 0 h 96"/>
              <a:gd name="T6" fmla="*/ 114 w 114"/>
              <a:gd name="T7" fmla="*/ 96 h 96"/>
              <a:gd name="T8" fmla="*/ 114 w 114"/>
              <a:gd name="T9" fmla="*/ 96 h 96"/>
              <a:gd name="T10" fmla="*/ 0 w 114"/>
              <a:gd name="T11" fmla="*/ 96 h 96"/>
              <a:gd name="T12" fmla="*/ 0 w 114"/>
              <a:gd name="T13" fmla="*/ 96 h 96"/>
              <a:gd name="T14" fmla="*/ 0 w 114"/>
              <a:gd name="T15" fmla="*/ 0 h 96"/>
              <a:gd name="T16" fmla="*/ 0 w 114"/>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4" h="96">
                <a:moveTo>
                  <a:pt x="0" y="0"/>
                </a:moveTo>
                <a:lnTo>
                  <a:pt x="114" y="0"/>
                </a:lnTo>
                <a:lnTo>
                  <a:pt x="114" y="0"/>
                </a:lnTo>
                <a:lnTo>
                  <a:pt x="114" y="96"/>
                </a:lnTo>
                <a:lnTo>
                  <a:pt x="114" y="96"/>
                </a:lnTo>
                <a:lnTo>
                  <a:pt x="0" y="96"/>
                </a:lnTo>
                <a:lnTo>
                  <a:pt x="0" y="96"/>
                </a:lnTo>
                <a:lnTo>
                  <a:pt x="0" y="0"/>
                </a:lnTo>
                <a:lnTo>
                  <a:pt x="0" y="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506" name="Freeform 122"/>
          <p:cNvSpPr>
            <a:spLocks/>
          </p:cNvSpPr>
          <p:nvPr/>
        </p:nvSpPr>
        <p:spPr bwMode="auto">
          <a:xfrm>
            <a:off x="3897314" y="3433763"/>
            <a:ext cx="179387" cy="152400"/>
          </a:xfrm>
          <a:custGeom>
            <a:avLst/>
            <a:gdLst>
              <a:gd name="T0" fmla="*/ 0 w 113"/>
              <a:gd name="T1" fmla="*/ 0 h 96"/>
              <a:gd name="T2" fmla="*/ 113 w 113"/>
              <a:gd name="T3" fmla="*/ 0 h 96"/>
              <a:gd name="T4" fmla="*/ 113 w 113"/>
              <a:gd name="T5" fmla="*/ 0 h 96"/>
              <a:gd name="T6" fmla="*/ 113 w 113"/>
              <a:gd name="T7" fmla="*/ 96 h 96"/>
              <a:gd name="T8" fmla="*/ 113 w 113"/>
              <a:gd name="T9" fmla="*/ 96 h 96"/>
              <a:gd name="T10" fmla="*/ 0 w 113"/>
              <a:gd name="T11" fmla="*/ 96 h 96"/>
              <a:gd name="T12" fmla="*/ 0 w 113"/>
              <a:gd name="T13" fmla="*/ 96 h 96"/>
              <a:gd name="T14" fmla="*/ 0 w 113"/>
              <a:gd name="T15" fmla="*/ 0 h 96"/>
              <a:gd name="T16" fmla="*/ 0 w 113"/>
              <a:gd name="T17"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3" h="96">
                <a:moveTo>
                  <a:pt x="0" y="0"/>
                </a:moveTo>
                <a:lnTo>
                  <a:pt x="113" y="0"/>
                </a:lnTo>
                <a:lnTo>
                  <a:pt x="113" y="0"/>
                </a:lnTo>
                <a:lnTo>
                  <a:pt x="113" y="96"/>
                </a:lnTo>
                <a:lnTo>
                  <a:pt x="113" y="96"/>
                </a:lnTo>
                <a:lnTo>
                  <a:pt x="0" y="96"/>
                </a:lnTo>
                <a:lnTo>
                  <a:pt x="0" y="96"/>
                </a:lnTo>
                <a:lnTo>
                  <a:pt x="0" y="0"/>
                </a:lnTo>
                <a:lnTo>
                  <a:pt x="0" y="0"/>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507" name="Freeform 123"/>
          <p:cNvSpPr>
            <a:spLocks/>
          </p:cNvSpPr>
          <p:nvPr/>
        </p:nvSpPr>
        <p:spPr bwMode="auto">
          <a:xfrm>
            <a:off x="2944814" y="3433764"/>
            <a:ext cx="179387" cy="160337"/>
          </a:xfrm>
          <a:custGeom>
            <a:avLst/>
            <a:gdLst>
              <a:gd name="T0" fmla="*/ 113 w 113"/>
              <a:gd name="T1" fmla="*/ 50 h 101"/>
              <a:gd name="T2" fmla="*/ 113 w 113"/>
              <a:gd name="T3" fmla="*/ 67 h 101"/>
              <a:gd name="T4" fmla="*/ 96 w 113"/>
              <a:gd name="T5" fmla="*/ 84 h 101"/>
              <a:gd name="T6" fmla="*/ 79 w 113"/>
              <a:gd name="T7" fmla="*/ 96 h 101"/>
              <a:gd name="T8" fmla="*/ 57 w 113"/>
              <a:gd name="T9" fmla="*/ 101 h 101"/>
              <a:gd name="T10" fmla="*/ 57 w 113"/>
              <a:gd name="T11" fmla="*/ 101 h 101"/>
              <a:gd name="T12" fmla="*/ 34 w 113"/>
              <a:gd name="T13" fmla="*/ 96 h 101"/>
              <a:gd name="T14" fmla="*/ 17 w 113"/>
              <a:gd name="T15" fmla="*/ 84 h 101"/>
              <a:gd name="T16" fmla="*/ 6 w 113"/>
              <a:gd name="T17" fmla="*/ 67 h 101"/>
              <a:gd name="T18" fmla="*/ 0 w 113"/>
              <a:gd name="T19" fmla="*/ 50 h 101"/>
              <a:gd name="T20" fmla="*/ 0 w 113"/>
              <a:gd name="T21" fmla="*/ 50 h 101"/>
              <a:gd name="T22" fmla="*/ 6 w 113"/>
              <a:gd name="T23" fmla="*/ 28 h 101"/>
              <a:gd name="T24" fmla="*/ 17 w 113"/>
              <a:gd name="T25" fmla="*/ 16 h 101"/>
              <a:gd name="T26" fmla="*/ 34 w 113"/>
              <a:gd name="T27" fmla="*/ 5 h 101"/>
              <a:gd name="T28" fmla="*/ 57 w 113"/>
              <a:gd name="T29" fmla="*/ 0 h 101"/>
              <a:gd name="T30" fmla="*/ 57 w 113"/>
              <a:gd name="T31" fmla="*/ 0 h 101"/>
              <a:gd name="T32" fmla="*/ 79 w 113"/>
              <a:gd name="T33" fmla="*/ 5 h 101"/>
              <a:gd name="T34" fmla="*/ 96 w 113"/>
              <a:gd name="T35" fmla="*/ 16 h 101"/>
              <a:gd name="T36" fmla="*/ 113 w 113"/>
              <a:gd name="T37" fmla="*/ 28 h 101"/>
              <a:gd name="T38" fmla="*/ 113 w 113"/>
              <a:gd name="T39"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1">
                <a:moveTo>
                  <a:pt x="113" y="50"/>
                </a:moveTo>
                <a:lnTo>
                  <a:pt x="113" y="67"/>
                </a:lnTo>
                <a:lnTo>
                  <a:pt x="96" y="84"/>
                </a:lnTo>
                <a:lnTo>
                  <a:pt x="79" y="96"/>
                </a:lnTo>
                <a:lnTo>
                  <a:pt x="57" y="101"/>
                </a:lnTo>
                <a:lnTo>
                  <a:pt x="57" y="101"/>
                </a:lnTo>
                <a:lnTo>
                  <a:pt x="34" y="96"/>
                </a:lnTo>
                <a:lnTo>
                  <a:pt x="17" y="84"/>
                </a:lnTo>
                <a:lnTo>
                  <a:pt x="6" y="67"/>
                </a:lnTo>
                <a:lnTo>
                  <a:pt x="0" y="50"/>
                </a:lnTo>
                <a:lnTo>
                  <a:pt x="0" y="50"/>
                </a:lnTo>
                <a:lnTo>
                  <a:pt x="6" y="28"/>
                </a:lnTo>
                <a:lnTo>
                  <a:pt x="17" y="16"/>
                </a:lnTo>
                <a:lnTo>
                  <a:pt x="34" y="5"/>
                </a:lnTo>
                <a:lnTo>
                  <a:pt x="57" y="0"/>
                </a:lnTo>
                <a:lnTo>
                  <a:pt x="57" y="0"/>
                </a:lnTo>
                <a:lnTo>
                  <a:pt x="79" y="5"/>
                </a:lnTo>
                <a:lnTo>
                  <a:pt x="96" y="16"/>
                </a:lnTo>
                <a:lnTo>
                  <a:pt x="113" y="28"/>
                </a:lnTo>
                <a:lnTo>
                  <a:pt x="113" y="50"/>
                </a:lnTo>
                <a:close/>
              </a:path>
            </a:pathLst>
          </a:custGeom>
          <a:solidFill>
            <a:srgbClr val="000000"/>
          </a:solidFill>
          <a:ln w="9525">
            <a:solidFill>
              <a:schemeClr val="tx1"/>
            </a:solidFill>
            <a:round/>
            <a:headEnd/>
            <a:tailEnd/>
          </a:ln>
        </p:spPr>
        <p:txBody>
          <a:bodyPr/>
          <a:lstStyle/>
          <a:p>
            <a:pPr defTabSz="457200"/>
            <a:endParaRPr lang="en-US">
              <a:solidFill>
                <a:srgbClr val="2F2B20"/>
              </a:solidFill>
            </a:endParaRPr>
          </a:p>
        </p:txBody>
      </p:sp>
      <p:sp>
        <p:nvSpPr>
          <p:cNvPr id="272508" name="Freeform 124"/>
          <p:cNvSpPr>
            <a:spLocks/>
          </p:cNvSpPr>
          <p:nvPr/>
        </p:nvSpPr>
        <p:spPr bwMode="auto">
          <a:xfrm>
            <a:off x="2513014" y="3424239"/>
            <a:ext cx="179387" cy="161925"/>
          </a:xfrm>
          <a:custGeom>
            <a:avLst/>
            <a:gdLst>
              <a:gd name="T0" fmla="*/ 113 w 113"/>
              <a:gd name="T1" fmla="*/ 51 h 102"/>
              <a:gd name="T2" fmla="*/ 108 w 113"/>
              <a:gd name="T3" fmla="*/ 73 h 102"/>
              <a:gd name="T4" fmla="*/ 96 w 113"/>
              <a:gd name="T5" fmla="*/ 85 h 102"/>
              <a:gd name="T6" fmla="*/ 79 w 113"/>
              <a:gd name="T7" fmla="*/ 96 h 102"/>
              <a:gd name="T8" fmla="*/ 57 w 113"/>
              <a:gd name="T9" fmla="*/ 102 h 102"/>
              <a:gd name="T10" fmla="*/ 57 w 113"/>
              <a:gd name="T11" fmla="*/ 102 h 102"/>
              <a:gd name="T12" fmla="*/ 34 w 113"/>
              <a:gd name="T13" fmla="*/ 96 h 102"/>
              <a:gd name="T14" fmla="*/ 17 w 113"/>
              <a:gd name="T15" fmla="*/ 85 h 102"/>
              <a:gd name="T16" fmla="*/ 0 w 113"/>
              <a:gd name="T17" fmla="*/ 73 h 102"/>
              <a:gd name="T18" fmla="*/ 0 w 113"/>
              <a:gd name="T19" fmla="*/ 51 h 102"/>
              <a:gd name="T20" fmla="*/ 0 w 113"/>
              <a:gd name="T21" fmla="*/ 51 h 102"/>
              <a:gd name="T22" fmla="*/ 0 w 113"/>
              <a:gd name="T23" fmla="*/ 34 h 102"/>
              <a:gd name="T24" fmla="*/ 17 w 113"/>
              <a:gd name="T25" fmla="*/ 17 h 102"/>
              <a:gd name="T26" fmla="*/ 34 w 113"/>
              <a:gd name="T27" fmla="*/ 6 h 102"/>
              <a:gd name="T28" fmla="*/ 57 w 113"/>
              <a:gd name="T29" fmla="*/ 0 h 102"/>
              <a:gd name="T30" fmla="*/ 57 w 113"/>
              <a:gd name="T31" fmla="*/ 0 h 102"/>
              <a:gd name="T32" fmla="*/ 79 w 113"/>
              <a:gd name="T33" fmla="*/ 6 h 102"/>
              <a:gd name="T34" fmla="*/ 96 w 113"/>
              <a:gd name="T35" fmla="*/ 17 h 102"/>
              <a:gd name="T36" fmla="*/ 108 w 113"/>
              <a:gd name="T37" fmla="*/ 34 h 102"/>
              <a:gd name="T38" fmla="*/ 113 w 113"/>
              <a:gd name="T39"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13" h="102">
                <a:moveTo>
                  <a:pt x="113" y="51"/>
                </a:moveTo>
                <a:lnTo>
                  <a:pt x="108" y="73"/>
                </a:lnTo>
                <a:lnTo>
                  <a:pt x="96" y="85"/>
                </a:lnTo>
                <a:lnTo>
                  <a:pt x="79" y="96"/>
                </a:lnTo>
                <a:lnTo>
                  <a:pt x="57" y="102"/>
                </a:lnTo>
                <a:lnTo>
                  <a:pt x="57" y="102"/>
                </a:lnTo>
                <a:lnTo>
                  <a:pt x="34" y="96"/>
                </a:lnTo>
                <a:lnTo>
                  <a:pt x="17" y="85"/>
                </a:lnTo>
                <a:lnTo>
                  <a:pt x="0" y="73"/>
                </a:lnTo>
                <a:lnTo>
                  <a:pt x="0" y="51"/>
                </a:lnTo>
                <a:lnTo>
                  <a:pt x="0" y="51"/>
                </a:lnTo>
                <a:lnTo>
                  <a:pt x="0" y="34"/>
                </a:lnTo>
                <a:lnTo>
                  <a:pt x="17" y="17"/>
                </a:lnTo>
                <a:lnTo>
                  <a:pt x="34" y="6"/>
                </a:lnTo>
                <a:lnTo>
                  <a:pt x="57" y="0"/>
                </a:lnTo>
                <a:lnTo>
                  <a:pt x="57" y="0"/>
                </a:lnTo>
                <a:lnTo>
                  <a:pt x="79" y="6"/>
                </a:lnTo>
                <a:lnTo>
                  <a:pt x="96" y="17"/>
                </a:lnTo>
                <a:lnTo>
                  <a:pt x="108" y="34"/>
                </a:lnTo>
                <a:lnTo>
                  <a:pt x="113" y="51"/>
                </a:lnTo>
                <a:close/>
              </a:path>
            </a:pathLst>
          </a:custGeom>
          <a:solidFill>
            <a:srgbClr val="FFFFFF"/>
          </a:solidFill>
          <a:ln w="9525">
            <a:solidFill>
              <a:schemeClr val="tx1"/>
            </a:solidFill>
            <a:round/>
            <a:headEnd/>
            <a:tailEnd/>
          </a:ln>
        </p:spPr>
        <p:txBody>
          <a:bodyPr/>
          <a:lstStyle/>
          <a:p>
            <a:pPr defTabSz="457200"/>
            <a:endParaRPr lang="en-US">
              <a:solidFill>
                <a:srgbClr val="2F2B20"/>
              </a:solidFill>
            </a:endParaRPr>
          </a:p>
        </p:txBody>
      </p:sp>
      <p:sp>
        <p:nvSpPr>
          <p:cNvPr id="272509" name="Freeform 125"/>
          <p:cNvSpPr>
            <a:spLocks/>
          </p:cNvSpPr>
          <p:nvPr/>
        </p:nvSpPr>
        <p:spPr bwMode="auto">
          <a:xfrm>
            <a:off x="2944814" y="3433764"/>
            <a:ext cx="179387" cy="160337"/>
          </a:xfrm>
          <a:custGeom>
            <a:avLst/>
            <a:gdLst>
              <a:gd name="T0" fmla="*/ 113 w 113"/>
              <a:gd name="T1" fmla="*/ 50 h 101"/>
              <a:gd name="T2" fmla="*/ 113 w 113"/>
              <a:gd name="T3" fmla="*/ 67 h 101"/>
              <a:gd name="T4" fmla="*/ 113 w 113"/>
              <a:gd name="T5" fmla="*/ 67 h 101"/>
              <a:gd name="T6" fmla="*/ 96 w 113"/>
              <a:gd name="T7" fmla="*/ 84 h 101"/>
              <a:gd name="T8" fmla="*/ 96 w 113"/>
              <a:gd name="T9" fmla="*/ 84 h 101"/>
              <a:gd name="T10" fmla="*/ 79 w 113"/>
              <a:gd name="T11" fmla="*/ 96 h 101"/>
              <a:gd name="T12" fmla="*/ 79 w 113"/>
              <a:gd name="T13" fmla="*/ 96 h 101"/>
              <a:gd name="T14" fmla="*/ 57 w 113"/>
              <a:gd name="T15" fmla="*/ 101 h 101"/>
              <a:gd name="T16" fmla="*/ 57 w 113"/>
              <a:gd name="T17" fmla="*/ 101 h 101"/>
              <a:gd name="T18" fmla="*/ 57 w 113"/>
              <a:gd name="T19" fmla="*/ 101 h 101"/>
              <a:gd name="T20" fmla="*/ 57 w 113"/>
              <a:gd name="T21" fmla="*/ 101 h 101"/>
              <a:gd name="T22" fmla="*/ 34 w 113"/>
              <a:gd name="T23" fmla="*/ 96 h 101"/>
              <a:gd name="T24" fmla="*/ 34 w 113"/>
              <a:gd name="T25" fmla="*/ 96 h 101"/>
              <a:gd name="T26" fmla="*/ 17 w 113"/>
              <a:gd name="T27" fmla="*/ 84 h 101"/>
              <a:gd name="T28" fmla="*/ 17 w 113"/>
              <a:gd name="T29" fmla="*/ 84 h 101"/>
              <a:gd name="T30" fmla="*/ 6 w 113"/>
              <a:gd name="T31" fmla="*/ 67 h 101"/>
              <a:gd name="T32" fmla="*/ 6 w 113"/>
              <a:gd name="T33" fmla="*/ 67 h 101"/>
              <a:gd name="T34" fmla="*/ 0 w 113"/>
              <a:gd name="T35" fmla="*/ 50 h 101"/>
              <a:gd name="T36" fmla="*/ 0 w 113"/>
              <a:gd name="T37" fmla="*/ 50 h 101"/>
              <a:gd name="T38" fmla="*/ 0 w 113"/>
              <a:gd name="T39" fmla="*/ 50 h 101"/>
              <a:gd name="T40" fmla="*/ 0 w 113"/>
              <a:gd name="T41" fmla="*/ 50 h 101"/>
              <a:gd name="T42" fmla="*/ 6 w 113"/>
              <a:gd name="T43" fmla="*/ 28 h 101"/>
              <a:gd name="T44" fmla="*/ 6 w 113"/>
              <a:gd name="T45" fmla="*/ 28 h 101"/>
              <a:gd name="T46" fmla="*/ 17 w 113"/>
              <a:gd name="T47" fmla="*/ 16 h 101"/>
              <a:gd name="T48" fmla="*/ 17 w 113"/>
              <a:gd name="T49" fmla="*/ 16 h 101"/>
              <a:gd name="T50" fmla="*/ 34 w 113"/>
              <a:gd name="T51" fmla="*/ 5 h 101"/>
              <a:gd name="T52" fmla="*/ 34 w 113"/>
              <a:gd name="T53" fmla="*/ 5 h 101"/>
              <a:gd name="T54" fmla="*/ 57 w 113"/>
              <a:gd name="T55" fmla="*/ 0 h 101"/>
              <a:gd name="T56" fmla="*/ 57 w 113"/>
              <a:gd name="T57" fmla="*/ 0 h 101"/>
              <a:gd name="T58" fmla="*/ 57 w 113"/>
              <a:gd name="T59" fmla="*/ 0 h 101"/>
              <a:gd name="T60" fmla="*/ 57 w 113"/>
              <a:gd name="T61" fmla="*/ 0 h 101"/>
              <a:gd name="T62" fmla="*/ 79 w 113"/>
              <a:gd name="T63" fmla="*/ 5 h 101"/>
              <a:gd name="T64" fmla="*/ 79 w 113"/>
              <a:gd name="T65" fmla="*/ 5 h 101"/>
              <a:gd name="T66" fmla="*/ 96 w 113"/>
              <a:gd name="T67" fmla="*/ 16 h 101"/>
              <a:gd name="T68" fmla="*/ 96 w 113"/>
              <a:gd name="T69" fmla="*/ 16 h 101"/>
              <a:gd name="T70" fmla="*/ 113 w 113"/>
              <a:gd name="T71" fmla="*/ 28 h 101"/>
              <a:gd name="T72" fmla="*/ 113 w 113"/>
              <a:gd name="T73" fmla="*/ 28 h 101"/>
              <a:gd name="T74" fmla="*/ 113 w 113"/>
              <a:gd name="T75" fmla="*/ 50 h 101"/>
              <a:gd name="T76" fmla="*/ 113 w 113"/>
              <a:gd name="T77" fmla="*/ 5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1">
                <a:moveTo>
                  <a:pt x="113" y="50"/>
                </a:moveTo>
                <a:lnTo>
                  <a:pt x="113" y="67"/>
                </a:lnTo>
                <a:lnTo>
                  <a:pt x="113" y="67"/>
                </a:lnTo>
                <a:lnTo>
                  <a:pt x="96" y="84"/>
                </a:lnTo>
                <a:lnTo>
                  <a:pt x="96" y="84"/>
                </a:lnTo>
                <a:lnTo>
                  <a:pt x="79" y="96"/>
                </a:lnTo>
                <a:lnTo>
                  <a:pt x="79" y="96"/>
                </a:lnTo>
                <a:lnTo>
                  <a:pt x="57" y="101"/>
                </a:lnTo>
                <a:lnTo>
                  <a:pt x="57" y="101"/>
                </a:lnTo>
                <a:lnTo>
                  <a:pt x="57" y="101"/>
                </a:lnTo>
                <a:lnTo>
                  <a:pt x="57" y="101"/>
                </a:lnTo>
                <a:lnTo>
                  <a:pt x="34" y="96"/>
                </a:lnTo>
                <a:lnTo>
                  <a:pt x="34" y="96"/>
                </a:lnTo>
                <a:lnTo>
                  <a:pt x="17" y="84"/>
                </a:lnTo>
                <a:lnTo>
                  <a:pt x="17" y="84"/>
                </a:lnTo>
                <a:lnTo>
                  <a:pt x="6" y="67"/>
                </a:lnTo>
                <a:lnTo>
                  <a:pt x="6" y="67"/>
                </a:lnTo>
                <a:lnTo>
                  <a:pt x="0" y="50"/>
                </a:lnTo>
                <a:lnTo>
                  <a:pt x="0" y="50"/>
                </a:lnTo>
                <a:lnTo>
                  <a:pt x="0" y="50"/>
                </a:lnTo>
                <a:lnTo>
                  <a:pt x="0" y="50"/>
                </a:lnTo>
                <a:lnTo>
                  <a:pt x="6" y="28"/>
                </a:lnTo>
                <a:lnTo>
                  <a:pt x="6" y="28"/>
                </a:lnTo>
                <a:lnTo>
                  <a:pt x="17" y="16"/>
                </a:lnTo>
                <a:lnTo>
                  <a:pt x="17" y="16"/>
                </a:lnTo>
                <a:lnTo>
                  <a:pt x="34" y="5"/>
                </a:lnTo>
                <a:lnTo>
                  <a:pt x="34" y="5"/>
                </a:lnTo>
                <a:lnTo>
                  <a:pt x="57" y="0"/>
                </a:lnTo>
                <a:lnTo>
                  <a:pt x="57" y="0"/>
                </a:lnTo>
                <a:lnTo>
                  <a:pt x="57" y="0"/>
                </a:lnTo>
                <a:lnTo>
                  <a:pt x="57" y="0"/>
                </a:lnTo>
                <a:lnTo>
                  <a:pt x="79" y="5"/>
                </a:lnTo>
                <a:lnTo>
                  <a:pt x="79" y="5"/>
                </a:lnTo>
                <a:lnTo>
                  <a:pt x="96" y="16"/>
                </a:lnTo>
                <a:lnTo>
                  <a:pt x="96" y="16"/>
                </a:lnTo>
                <a:lnTo>
                  <a:pt x="113" y="28"/>
                </a:lnTo>
                <a:lnTo>
                  <a:pt x="113" y="28"/>
                </a:lnTo>
                <a:lnTo>
                  <a:pt x="113" y="50"/>
                </a:lnTo>
                <a:lnTo>
                  <a:pt x="113" y="50"/>
                </a:lnTo>
                <a:close/>
              </a:path>
            </a:pathLst>
          </a:custGeom>
          <a:solidFill>
            <a:schemeClr val="bg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510" name="Freeform 126"/>
          <p:cNvSpPr>
            <a:spLocks/>
          </p:cNvSpPr>
          <p:nvPr/>
        </p:nvSpPr>
        <p:spPr bwMode="auto">
          <a:xfrm>
            <a:off x="2500314" y="3414714"/>
            <a:ext cx="179387" cy="161925"/>
          </a:xfrm>
          <a:custGeom>
            <a:avLst/>
            <a:gdLst>
              <a:gd name="T0" fmla="*/ 113 w 113"/>
              <a:gd name="T1" fmla="*/ 51 h 102"/>
              <a:gd name="T2" fmla="*/ 108 w 113"/>
              <a:gd name="T3" fmla="*/ 73 h 102"/>
              <a:gd name="T4" fmla="*/ 108 w 113"/>
              <a:gd name="T5" fmla="*/ 73 h 102"/>
              <a:gd name="T6" fmla="*/ 96 w 113"/>
              <a:gd name="T7" fmla="*/ 85 h 102"/>
              <a:gd name="T8" fmla="*/ 96 w 113"/>
              <a:gd name="T9" fmla="*/ 85 h 102"/>
              <a:gd name="T10" fmla="*/ 79 w 113"/>
              <a:gd name="T11" fmla="*/ 96 h 102"/>
              <a:gd name="T12" fmla="*/ 79 w 113"/>
              <a:gd name="T13" fmla="*/ 96 h 102"/>
              <a:gd name="T14" fmla="*/ 57 w 113"/>
              <a:gd name="T15" fmla="*/ 102 h 102"/>
              <a:gd name="T16" fmla="*/ 57 w 113"/>
              <a:gd name="T17" fmla="*/ 102 h 102"/>
              <a:gd name="T18" fmla="*/ 57 w 113"/>
              <a:gd name="T19" fmla="*/ 102 h 102"/>
              <a:gd name="T20" fmla="*/ 57 w 113"/>
              <a:gd name="T21" fmla="*/ 102 h 102"/>
              <a:gd name="T22" fmla="*/ 34 w 113"/>
              <a:gd name="T23" fmla="*/ 96 h 102"/>
              <a:gd name="T24" fmla="*/ 34 w 113"/>
              <a:gd name="T25" fmla="*/ 96 h 102"/>
              <a:gd name="T26" fmla="*/ 17 w 113"/>
              <a:gd name="T27" fmla="*/ 85 h 102"/>
              <a:gd name="T28" fmla="*/ 17 w 113"/>
              <a:gd name="T29" fmla="*/ 85 h 102"/>
              <a:gd name="T30" fmla="*/ 0 w 113"/>
              <a:gd name="T31" fmla="*/ 73 h 102"/>
              <a:gd name="T32" fmla="*/ 0 w 113"/>
              <a:gd name="T33" fmla="*/ 73 h 102"/>
              <a:gd name="T34" fmla="*/ 0 w 113"/>
              <a:gd name="T35" fmla="*/ 51 h 102"/>
              <a:gd name="T36" fmla="*/ 0 w 113"/>
              <a:gd name="T37" fmla="*/ 51 h 102"/>
              <a:gd name="T38" fmla="*/ 0 w 113"/>
              <a:gd name="T39" fmla="*/ 51 h 102"/>
              <a:gd name="T40" fmla="*/ 0 w 113"/>
              <a:gd name="T41" fmla="*/ 51 h 102"/>
              <a:gd name="T42" fmla="*/ 0 w 113"/>
              <a:gd name="T43" fmla="*/ 34 h 102"/>
              <a:gd name="T44" fmla="*/ 0 w 113"/>
              <a:gd name="T45" fmla="*/ 34 h 102"/>
              <a:gd name="T46" fmla="*/ 17 w 113"/>
              <a:gd name="T47" fmla="*/ 17 h 102"/>
              <a:gd name="T48" fmla="*/ 17 w 113"/>
              <a:gd name="T49" fmla="*/ 17 h 102"/>
              <a:gd name="T50" fmla="*/ 34 w 113"/>
              <a:gd name="T51" fmla="*/ 6 h 102"/>
              <a:gd name="T52" fmla="*/ 34 w 113"/>
              <a:gd name="T53" fmla="*/ 6 h 102"/>
              <a:gd name="T54" fmla="*/ 57 w 113"/>
              <a:gd name="T55" fmla="*/ 0 h 102"/>
              <a:gd name="T56" fmla="*/ 57 w 113"/>
              <a:gd name="T57" fmla="*/ 0 h 102"/>
              <a:gd name="T58" fmla="*/ 57 w 113"/>
              <a:gd name="T59" fmla="*/ 0 h 102"/>
              <a:gd name="T60" fmla="*/ 57 w 113"/>
              <a:gd name="T61" fmla="*/ 0 h 102"/>
              <a:gd name="T62" fmla="*/ 79 w 113"/>
              <a:gd name="T63" fmla="*/ 6 h 102"/>
              <a:gd name="T64" fmla="*/ 79 w 113"/>
              <a:gd name="T65" fmla="*/ 6 h 102"/>
              <a:gd name="T66" fmla="*/ 96 w 113"/>
              <a:gd name="T67" fmla="*/ 17 h 102"/>
              <a:gd name="T68" fmla="*/ 96 w 113"/>
              <a:gd name="T69" fmla="*/ 17 h 102"/>
              <a:gd name="T70" fmla="*/ 108 w 113"/>
              <a:gd name="T71" fmla="*/ 34 h 102"/>
              <a:gd name="T72" fmla="*/ 108 w 113"/>
              <a:gd name="T73" fmla="*/ 34 h 102"/>
              <a:gd name="T74" fmla="*/ 113 w 113"/>
              <a:gd name="T75" fmla="*/ 51 h 102"/>
              <a:gd name="T76" fmla="*/ 113 w 113"/>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3" h="102">
                <a:moveTo>
                  <a:pt x="113" y="51"/>
                </a:moveTo>
                <a:lnTo>
                  <a:pt x="108" y="73"/>
                </a:lnTo>
                <a:lnTo>
                  <a:pt x="108" y="73"/>
                </a:lnTo>
                <a:lnTo>
                  <a:pt x="96" y="85"/>
                </a:lnTo>
                <a:lnTo>
                  <a:pt x="96" y="85"/>
                </a:lnTo>
                <a:lnTo>
                  <a:pt x="79" y="96"/>
                </a:lnTo>
                <a:lnTo>
                  <a:pt x="79" y="96"/>
                </a:lnTo>
                <a:lnTo>
                  <a:pt x="57" y="102"/>
                </a:lnTo>
                <a:lnTo>
                  <a:pt x="57" y="102"/>
                </a:lnTo>
                <a:lnTo>
                  <a:pt x="57" y="102"/>
                </a:lnTo>
                <a:lnTo>
                  <a:pt x="57" y="102"/>
                </a:lnTo>
                <a:lnTo>
                  <a:pt x="34" y="96"/>
                </a:lnTo>
                <a:lnTo>
                  <a:pt x="34" y="96"/>
                </a:lnTo>
                <a:lnTo>
                  <a:pt x="17" y="85"/>
                </a:lnTo>
                <a:lnTo>
                  <a:pt x="17" y="85"/>
                </a:lnTo>
                <a:lnTo>
                  <a:pt x="0" y="73"/>
                </a:lnTo>
                <a:lnTo>
                  <a:pt x="0" y="73"/>
                </a:lnTo>
                <a:lnTo>
                  <a:pt x="0" y="51"/>
                </a:lnTo>
                <a:lnTo>
                  <a:pt x="0" y="51"/>
                </a:lnTo>
                <a:lnTo>
                  <a:pt x="0" y="51"/>
                </a:lnTo>
                <a:lnTo>
                  <a:pt x="0" y="51"/>
                </a:lnTo>
                <a:lnTo>
                  <a:pt x="0" y="34"/>
                </a:lnTo>
                <a:lnTo>
                  <a:pt x="0" y="34"/>
                </a:lnTo>
                <a:lnTo>
                  <a:pt x="17" y="17"/>
                </a:lnTo>
                <a:lnTo>
                  <a:pt x="17" y="17"/>
                </a:lnTo>
                <a:lnTo>
                  <a:pt x="34" y="6"/>
                </a:lnTo>
                <a:lnTo>
                  <a:pt x="34" y="6"/>
                </a:lnTo>
                <a:lnTo>
                  <a:pt x="57" y="0"/>
                </a:lnTo>
                <a:lnTo>
                  <a:pt x="57" y="0"/>
                </a:lnTo>
                <a:lnTo>
                  <a:pt x="57" y="0"/>
                </a:lnTo>
                <a:lnTo>
                  <a:pt x="57" y="0"/>
                </a:lnTo>
                <a:lnTo>
                  <a:pt x="79" y="6"/>
                </a:lnTo>
                <a:lnTo>
                  <a:pt x="79" y="6"/>
                </a:lnTo>
                <a:lnTo>
                  <a:pt x="96" y="17"/>
                </a:lnTo>
                <a:lnTo>
                  <a:pt x="96" y="17"/>
                </a:lnTo>
                <a:lnTo>
                  <a:pt x="108" y="34"/>
                </a:lnTo>
                <a:lnTo>
                  <a:pt x="108" y="34"/>
                </a:lnTo>
                <a:lnTo>
                  <a:pt x="113" y="51"/>
                </a:lnTo>
                <a:lnTo>
                  <a:pt x="113" y="51"/>
                </a:lnTo>
                <a:close/>
              </a:path>
            </a:pathLst>
          </a:custGeom>
          <a:solidFill>
            <a:schemeClr val="tx1"/>
          </a:solidFill>
          <a:ln w="28575" cmpd="sng">
            <a:solidFill>
              <a:schemeClr val="tx1"/>
            </a:solidFill>
            <a:prstDash val="solid"/>
            <a:round/>
            <a:headEnd/>
            <a:tailEnd/>
          </a:ln>
        </p:spPr>
        <p:txBody>
          <a:bodyPr/>
          <a:lstStyle/>
          <a:p>
            <a:pPr defTabSz="457200"/>
            <a:endParaRPr lang="en-US">
              <a:solidFill>
                <a:srgbClr val="2F2B20"/>
              </a:solidFill>
            </a:endParaRPr>
          </a:p>
        </p:txBody>
      </p:sp>
      <p:sp>
        <p:nvSpPr>
          <p:cNvPr id="272511" name="Rectangle 127"/>
          <p:cNvSpPr>
            <a:spLocks noChangeArrowheads="1"/>
          </p:cNvSpPr>
          <p:nvPr/>
        </p:nvSpPr>
        <p:spPr bwMode="auto">
          <a:xfrm>
            <a:off x="3227388" y="234791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12" name="Rectangle 128"/>
          <p:cNvSpPr>
            <a:spLocks noChangeArrowheads="1"/>
          </p:cNvSpPr>
          <p:nvPr/>
        </p:nvSpPr>
        <p:spPr bwMode="auto">
          <a:xfrm>
            <a:off x="3352800" y="2347914"/>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13" name="Rectangle 129"/>
          <p:cNvSpPr>
            <a:spLocks noChangeArrowheads="1"/>
          </p:cNvSpPr>
          <p:nvPr/>
        </p:nvSpPr>
        <p:spPr bwMode="auto">
          <a:xfrm>
            <a:off x="3389313" y="234791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14" name="Rectangle 130"/>
          <p:cNvSpPr>
            <a:spLocks noChangeArrowheads="1"/>
          </p:cNvSpPr>
          <p:nvPr/>
        </p:nvSpPr>
        <p:spPr bwMode="auto">
          <a:xfrm>
            <a:off x="3703638" y="234791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15" name="Rectangle 131"/>
          <p:cNvSpPr>
            <a:spLocks noChangeArrowheads="1"/>
          </p:cNvSpPr>
          <p:nvPr/>
        </p:nvSpPr>
        <p:spPr bwMode="auto">
          <a:xfrm>
            <a:off x="3829050" y="2347914"/>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16" name="Rectangle 132"/>
          <p:cNvSpPr>
            <a:spLocks noChangeArrowheads="1"/>
          </p:cNvSpPr>
          <p:nvPr/>
        </p:nvSpPr>
        <p:spPr bwMode="auto">
          <a:xfrm>
            <a:off x="3875088" y="2347914"/>
            <a:ext cx="1138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T</a:t>
            </a:r>
            <a:endParaRPr lang="en-US" altLang="en-US" sz="2400" b="1">
              <a:solidFill>
                <a:srgbClr val="2F2B20"/>
              </a:solidFill>
            </a:endParaRPr>
          </a:p>
        </p:txBody>
      </p:sp>
      <p:sp>
        <p:nvSpPr>
          <p:cNvPr id="272517" name="Rectangle 133"/>
          <p:cNvSpPr>
            <a:spLocks noChangeArrowheads="1"/>
          </p:cNvSpPr>
          <p:nvPr/>
        </p:nvSpPr>
        <p:spPr bwMode="auto">
          <a:xfrm>
            <a:off x="2282825" y="2959101"/>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18" name="Rectangle 134"/>
          <p:cNvSpPr>
            <a:spLocks noChangeArrowheads="1"/>
          </p:cNvSpPr>
          <p:nvPr/>
        </p:nvSpPr>
        <p:spPr bwMode="auto">
          <a:xfrm>
            <a:off x="2408238" y="2959101"/>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19" name="Rectangle 135"/>
          <p:cNvSpPr>
            <a:spLocks noChangeArrowheads="1"/>
          </p:cNvSpPr>
          <p:nvPr/>
        </p:nvSpPr>
        <p:spPr bwMode="auto">
          <a:xfrm>
            <a:off x="2454275" y="2959101"/>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20" name="Rectangle 136"/>
          <p:cNvSpPr>
            <a:spLocks noChangeArrowheads="1"/>
          </p:cNvSpPr>
          <p:nvPr/>
        </p:nvSpPr>
        <p:spPr bwMode="auto">
          <a:xfrm>
            <a:off x="2741613" y="2959101"/>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21" name="Rectangle 137"/>
          <p:cNvSpPr>
            <a:spLocks noChangeArrowheads="1"/>
          </p:cNvSpPr>
          <p:nvPr/>
        </p:nvSpPr>
        <p:spPr bwMode="auto">
          <a:xfrm>
            <a:off x="2859088" y="2959101"/>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22" name="Rectangle 138"/>
          <p:cNvSpPr>
            <a:spLocks noChangeArrowheads="1"/>
          </p:cNvSpPr>
          <p:nvPr/>
        </p:nvSpPr>
        <p:spPr bwMode="auto">
          <a:xfrm>
            <a:off x="2903538" y="2959101"/>
            <a:ext cx="1138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T</a:t>
            </a:r>
            <a:endParaRPr lang="en-US" altLang="en-US" sz="2400" b="1">
              <a:solidFill>
                <a:srgbClr val="2F2B20"/>
              </a:solidFill>
            </a:endParaRPr>
          </a:p>
        </p:txBody>
      </p:sp>
      <p:sp>
        <p:nvSpPr>
          <p:cNvPr id="272523" name="Rectangle 139"/>
          <p:cNvSpPr>
            <a:spLocks noChangeArrowheads="1"/>
          </p:cNvSpPr>
          <p:nvPr/>
        </p:nvSpPr>
        <p:spPr bwMode="auto">
          <a:xfrm>
            <a:off x="4621213" y="297656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24" name="Rectangle 140"/>
          <p:cNvSpPr>
            <a:spLocks noChangeArrowheads="1"/>
          </p:cNvSpPr>
          <p:nvPr/>
        </p:nvSpPr>
        <p:spPr bwMode="auto">
          <a:xfrm>
            <a:off x="4746625" y="2976564"/>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25" name="Rectangle 141"/>
          <p:cNvSpPr>
            <a:spLocks noChangeArrowheads="1"/>
          </p:cNvSpPr>
          <p:nvPr/>
        </p:nvSpPr>
        <p:spPr bwMode="auto">
          <a:xfrm>
            <a:off x="4791075" y="297656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26" name="Rectangle 142"/>
          <p:cNvSpPr>
            <a:spLocks noChangeArrowheads="1"/>
          </p:cNvSpPr>
          <p:nvPr/>
        </p:nvSpPr>
        <p:spPr bwMode="auto">
          <a:xfrm>
            <a:off x="4270375"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27" name="Rectangle 143"/>
          <p:cNvSpPr>
            <a:spLocks noChangeArrowheads="1"/>
          </p:cNvSpPr>
          <p:nvPr/>
        </p:nvSpPr>
        <p:spPr bwMode="auto">
          <a:xfrm>
            <a:off x="4395788" y="3624264"/>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28" name="Rectangle 144"/>
          <p:cNvSpPr>
            <a:spLocks noChangeArrowheads="1"/>
          </p:cNvSpPr>
          <p:nvPr/>
        </p:nvSpPr>
        <p:spPr bwMode="auto">
          <a:xfrm>
            <a:off x="4440238"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29" name="Rectangle 145"/>
          <p:cNvSpPr>
            <a:spLocks noChangeArrowheads="1"/>
          </p:cNvSpPr>
          <p:nvPr/>
        </p:nvSpPr>
        <p:spPr bwMode="auto">
          <a:xfrm>
            <a:off x="3649663" y="2976564"/>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30" name="Rectangle 146"/>
          <p:cNvSpPr>
            <a:spLocks noChangeArrowheads="1"/>
          </p:cNvSpPr>
          <p:nvPr/>
        </p:nvSpPr>
        <p:spPr bwMode="auto">
          <a:xfrm>
            <a:off x="3767138" y="2976564"/>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31" name="Rectangle 147"/>
          <p:cNvSpPr>
            <a:spLocks noChangeArrowheads="1"/>
          </p:cNvSpPr>
          <p:nvPr/>
        </p:nvSpPr>
        <p:spPr bwMode="auto">
          <a:xfrm>
            <a:off x="3811588" y="2976564"/>
            <a:ext cx="11381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T</a:t>
            </a:r>
            <a:endParaRPr lang="en-US" altLang="en-US" sz="2400" b="1">
              <a:solidFill>
                <a:srgbClr val="2F2B20"/>
              </a:solidFill>
            </a:endParaRPr>
          </a:p>
        </p:txBody>
      </p:sp>
      <p:sp>
        <p:nvSpPr>
          <p:cNvPr id="272532" name="Rectangle 148"/>
          <p:cNvSpPr>
            <a:spLocks noChangeArrowheads="1"/>
          </p:cNvSpPr>
          <p:nvPr/>
        </p:nvSpPr>
        <p:spPr bwMode="auto">
          <a:xfrm>
            <a:off x="3190875" y="2949576"/>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33" name="Rectangle 149"/>
          <p:cNvSpPr>
            <a:spLocks noChangeArrowheads="1"/>
          </p:cNvSpPr>
          <p:nvPr/>
        </p:nvSpPr>
        <p:spPr bwMode="auto">
          <a:xfrm>
            <a:off x="3316288" y="2949576"/>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34" name="Rectangle 150"/>
          <p:cNvSpPr>
            <a:spLocks noChangeArrowheads="1"/>
          </p:cNvSpPr>
          <p:nvPr/>
        </p:nvSpPr>
        <p:spPr bwMode="auto">
          <a:xfrm>
            <a:off x="3362325" y="2949576"/>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35" name="Rectangle 151"/>
          <p:cNvSpPr>
            <a:spLocks noChangeArrowheads="1"/>
          </p:cNvSpPr>
          <p:nvPr/>
        </p:nvSpPr>
        <p:spPr bwMode="auto">
          <a:xfrm>
            <a:off x="4089400" y="2968626"/>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36" name="Rectangle 152"/>
          <p:cNvSpPr>
            <a:spLocks noChangeArrowheads="1"/>
          </p:cNvSpPr>
          <p:nvPr/>
        </p:nvSpPr>
        <p:spPr bwMode="auto">
          <a:xfrm>
            <a:off x="4216400" y="2968626"/>
            <a:ext cx="9938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a:t>
            </a:r>
            <a:endParaRPr lang="en-US" altLang="en-US" sz="2400" b="1">
              <a:solidFill>
                <a:srgbClr val="2F2B20"/>
              </a:solidFill>
            </a:endParaRPr>
          </a:p>
        </p:txBody>
      </p:sp>
      <p:sp>
        <p:nvSpPr>
          <p:cNvPr id="272537" name="Rectangle 153"/>
          <p:cNvSpPr>
            <a:spLocks noChangeArrowheads="1"/>
          </p:cNvSpPr>
          <p:nvPr/>
        </p:nvSpPr>
        <p:spPr bwMode="auto">
          <a:xfrm>
            <a:off x="4260850" y="2968626"/>
            <a:ext cx="12182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b="1">
                <a:solidFill>
                  <a:srgbClr val="2F2B20"/>
                </a:solidFill>
              </a:rPr>
              <a:t>C</a:t>
            </a:r>
            <a:endParaRPr lang="en-US" altLang="en-US" sz="2400" b="1">
              <a:solidFill>
                <a:srgbClr val="2F2B20"/>
              </a:solidFill>
            </a:endParaRPr>
          </a:p>
        </p:txBody>
      </p:sp>
      <p:sp>
        <p:nvSpPr>
          <p:cNvPr id="272538" name="Rectangle 154"/>
          <p:cNvSpPr>
            <a:spLocks noChangeArrowheads="1"/>
          </p:cNvSpPr>
          <p:nvPr/>
        </p:nvSpPr>
        <p:spPr bwMode="auto">
          <a:xfrm>
            <a:off x="2049463" y="3597276"/>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39" name="Rectangle 155"/>
          <p:cNvSpPr>
            <a:spLocks noChangeArrowheads="1"/>
          </p:cNvSpPr>
          <p:nvPr/>
        </p:nvSpPr>
        <p:spPr bwMode="auto">
          <a:xfrm>
            <a:off x="2174875" y="3597276"/>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40" name="Rectangle 156"/>
          <p:cNvSpPr>
            <a:spLocks noChangeArrowheads="1"/>
          </p:cNvSpPr>
          <p:nvPr/>
        </p:nvSpPr>
        <p:spPr bwMode="auto">
          <a:xfrm>
            <a:off x="2211388" y="3597276"/>
            <a:ext cx="112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T</a:t>
            </a:r>
            <a:endParaRPr lang="en-US" altLang="en-US" sz="2400">
              <a:solidFill>
                <a:srgbClr val="2F2B20"/>
              </a:solidFill>
            </a:endParaRPr>
          </a:p>
        </p:txBody>
      </p:sp>
      <p:sp>
        <p:nvSpPr>
          <p:cNvPr id="272541" name="Rectangle 157"/>
          <p:cNvSpPr>
            <a:spLocks noChangeArrowheads="1"/>
          </p:cNvSpPr>
          <p:nvPr/>
        </p:nvSpPr>
        <p:spPr bwMode="auto">
          <a:xfrm>
            <a:off x="3883025"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42" name="Rectangle 158"/>
          <p:cNvSpPr>
            <a:spLocks noChangeArrowheads="1"/>
          </p:cNvSpPr>
          <p:nvPr/>
        </p:nvSpPr>
        <p:spPr bwMode="auto">
          <a:xfrm>
            <a:off x="4010025" y="3624264"/>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43" name="Rectangle 159"/>
          <p:cNvSpPr>
            <a:spLocks noChangeArrowheads="1"/>
          </p:cNvSpPr>
          <p:nvPr/>
        </p:nvSpPr>
        <p:spPr bwMode="auto">
          <a:xfrm>
            <a:off x="4054475"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44" name="Rectangle 160"/>
          <p:cNvSpPr>
            <a:spLocks noChangeArrowheads="1"/>
          </p:cNvSpPr>
          <p:nvPr/>
        </p:nvSpPr>
        <p:spPr bwMode="auto">
          <a:xfrm>
            <a:off x="3397250"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45" name="Rectangle 161"/>
          <p:cNvSpPr>
            <a:spLocks noChangeArrowheads="1"/>
          </p:cNvSpPr>
          <p:nvPr/>
        </p:nvSpPr>
        <p:spPr bwMode="auto">
          <a:xfrm>
            <a:off x="3524250" y="3624264"/>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46" name="Rectangle 162"/>
          <p:cNvSpPr>
            <a:spLocks noChangeArrowheads="1"/>
          </p:cNvSpPr>
          <p:nvPr/>
        </p:nvSpPr>
        <p:spPr bwMode="auto">
          <a:xfrm>
            <a:off x="3568700" y="3624264"/>
            <a:ext cx="112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T</a:t>
            </a:r>
            <a:endParaRPr lang="en-US" altLang="en-US" sz="2400">
              <a:solidFill>
                <a:srgbClr val="2F2B20"/>
              </a:solidFill>
            </a:endParaRPr>
          </a:p>
        </p:txBody>
      </p:sp>
      <p:sp>
        <p:nvSpPr>
          <p:cNvPr id="272547" name="Rectangle 163"/>
          <p:cNvSpPr>
            <a:spLocks noChangeArrowheads="1"/>
          </p:cNvSpPr>
          <p:nvPr/>
        </p:nvSpPr>
        <p:spPr bwMode="auto">
          <a:xfrm>
            <a:off x="2921000" y="3624264"/>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48" name="Rectangle 164"/>
          <p:cNvSpPr>
            <a:spLocks noChangeArrowheads="1"/>
          </p:cNvSpPr>
          <p:nvPr/>
        </p:nvSpPr>
        <p:spPr bwMode="auto">
          <a:xfrm>
            <a:off x="3038475" y="3624264"/>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49" name="Rectangle 165"/>
          <p:cNvSpPr>
            <a:spLocks noChangeArrowheads="1"/>
          </p:cNvSpPr>
          <p:nvPr/>
        </p:nvSpPr>
        <p:spPr bwMode="auto">
          <a:xfrm>
            <a:off x="3082925" y="3624264"/>
            <a:ext cx="11221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T</a:t>
            </a:r>
            <a:endParaRPr lang="en-US" altLang="en-US" sz="2400">
              <a:solidFill>
                <a:srgbClr val="2F2B20"/>
              </a:solidFill>
            </a:endParaRPr>
          </a:p>
        </p:txBody>
      </p:sp>
      <p:sp>
        <p:nvSpPr>
          <p:cNvPr id="272550" name="Rectangle 166"/>
          <p:cNvSpPr>
            <a:spLocks noChangeArrowheads="1"/>
          </p:cNvSpPr>
          <p:nvPr/>
        </p:nvSpPr>
        <p:spPr bwMode="auto">
          <a:xfrm>
            <a:off x="2508250" y="3614739"/>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51" name="Rectangle 167"/>
          <p:cNvSpPr>
            <a:spLocks noChangeArrowheads="1"/>
          </p:cNvSpPr>
          <p:nvPr/>
        </p:nvSpPr>
        <p:spPr bwMode="auto">
          <a:xfrm>
            <a:off x="2633663" y="3614739"/>
            <a:ext cx="8976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a:t>
            </a:r>
            <a:endParaRPr lang="en-US" altLang="en-US" sz="2400">
              <a:solidFill>
                <a:srgbClr val="2F2B20"/>
              </a:solidFill>
            </a:endParaRPr>
          </a:p>
        </p:txBody>
      </p:sp>
      <p:sp>
        <p:nvSpPr>
          <p:cNvPr id="272552" name="Rectangle 168"/>
          <p:cNvSpPr>
            <a:spLocks noChangeArrowheads="1"/>
          </p:cNvSpPr>
          <p:nvPr/>
        </p:nvSpPr>
        <p:spPr bwMode="auto">
          <a:xfrm>
            <a:off x="2678113" y="3614739"/>
            <a:ext cx="12343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a:solidFill>
                  <a:srgbClr val="2F2B20"/>
                </a:solidFill>
              </a:rPr>
              <a:t>C</a:t>
            </a:r>
            <a:endParaRPr lang="en-US" altLang="en-US" sz="2400">
              <a:solidFill>
                <a:srgbClr val="2F2B20"/>
              </a:solidFill>
            </a:endParaRPr>
          </a:p>
        </p:txBody>
      </p:sp>
      <p:sp>
        <p:nvSpPr>
          <p:cNvPr id="272553" name="Rectangle 169"/>
          <p:cNvSpPr>
            <a:spLocks noChangeArrowheads="1"/>
          </p:cNvSpPr>
          <p:nvPr/>
        </p:nvSpPr>
        <p:spPr bwMode="auto">
          <a:xfrm>
            <a:off x="6280150" y="4637089"/>
            <a:ext cx="345261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a:solidFill>
                  <a:srgbClr val="2F2B20"/>
                </a:solidFill>
              </a:rPr>
              <a:t>Multiple Genes with Small Contributions</a:t>
            </a:r>
          </a:p>
          <a:p>
            <a:pPr defTabSz="457200"/>
            <a:r>
              <a:rPr lang="en-US" altLang="en-US" sz="1600" b="1">
                <a:solidFill>
                  <a:srgbClr val="2F2B20"/>
                </a:solidFill>
              </a:rPr>
              <a:t>       and Environmental Contexts </a:t>
            </a:r>
            <a:endParaRPr lang="en-US" altLang="en-US" sz="1600">
              <a:solidFill>
                <a:srgbClr val="2F2B20"/>
              </a:solidFill>
            </a:endParaRPr>
          </a:p>
        </p:txBody>
      </p:sp>
      <p:sp>
        <p:nvSpPr>
          <p:cNvPr id="272555" name="Rectangle 171"/>
          <p:cNvSpPr>
            <a:spLocks noChangeArrowheads="1"/>
          </p:cNvSpPr>
          <p:nvPr/>
        </p:nvSpPr>
        <p:spPr bwMode="auto">
          <a:xfrm>
            <a:off x="6280150" y="5291139"/>
            <a:ext cx="320376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a:solidFill>
                  <a:srgbClr val="2F2B20"/>
                </a:solidFill>
              </a:rPr>
              <a:t>Variant(s) Common in the Population </a:t>
            </a:r>
            <a:endParaRPr lang="en-US" altLang="en-US" sz="1600">
              <a:solidFill>
                <a:srgbClr val="2F2B20"/>
              </a:solidFill>
            </a:endParaRPr>
          </a:p>
        </p:txBody>
      </p:sp>
      <p:sp>
        <p:nvSpPr>
          <p:cNvPr id="272556" name="Rectangle 172"/>
          <p:cNvSpPr>
            <a:spLocks noChangeArrowheads="1"/>
          </p:cNvSpPr>
          <p:nvPr/>
        </p:nvSpPr>
        <p:spPr bwMode="auto">
          <a:xfrm>
            <a:off x="6280151" y="5700714"/>
            <a:ext cx="363881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dirty="0">
                <a:solidFill>
                  <a:srgbClr val="2F2B20"/>
                </a:solidFill>
              </a:rPr>
              <a:t>Polymorphic Markers &gt; 500,000 -1,000,000</a:t>
            </a:r>
          </a:p>
          <a:p>
            <a:pPr defTabSz="457200"/>
            <a:r>
              <a:rPr lang="en-US" altLang="en-US" sz="1600" b="1" dirty="0">
                <a:solidFill>
                  <a:srgbClr val="2F2B20"/>
                </a:solidFill>
              </a:rPr>
              <a:t>Single Nucleotide Polymorphisms (SNPs)</a:t>
            </a:r>
            <a:endParaRPr lang="en-US" altLang="en-US" sz="1600" dirty="0">
              <a:solidFill>
                <a:srgbClr val="2F2B20"/>
              </a:solidFill>
            </a:endParaRPr>
          </a:p>
        </p:txBody>
      </p:sp>
      <p:sp>
        <p:nvSpPr>
          <p:cNvPr id="272557" name="Rectangle 173"/>
          <p:cNvSpPr>
            <a:spLocks noChangeArrowheads="1"/>
          </p:cNvSpPr>
          <p:nvPr/>
        </p:nvSpPr>
        <p:spPr bwMode="auto">
          <a:xfrm>
            <a:off x="2144714" y="4767264"/>
            <a:ext cx="2523961"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dirty="0">
                <a:solidFill>
                  <a:srgbClr val="FF0000"/>
                </a:solidFill>
              </a:rPr>
              <a:t>Single Gene with Major Effect</a:t>
            </a:r>
            <a:endParaRPr lang="en-US" altLang="en-US" sz="1600" dirty="0">
              <a:solidFill>
                <a:srgbClr val="FF0000"/>
              </a:solidFill>
            </a:endParaRPr>
          </a:p>
        </p:txBody>
      </p:sp>
      <p:sp>
        <p:nvSpPr>
          <p:cNvPr id="272559" name="Rectangle 175"/>
          <p:cNvSpPr>
            <a:spLocks noChangeArrowheads="1"/>
          </p:cNvSpPr>
          <p:nvPr/>
        </p:nvSpPr>
        <p:spPr bwMode="auto">
          <a:xfrm>
            <a:off x="2144713" y="5273676"/>
            <a:ext cx="256352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a:solidFill>
                  <a:srgbClr val="2F2B20"/>
                </a:solidFill>
              </a:rPr>
              <a:t>Variant Rare in the Population</a:t>
            </a:r>
            <a:endParaRPr lang="en-US" altLang="en-US" sz="1600">
              <a:solidFill>
                <a:srgbClr val="2F2B20"/>
              </a:solidFill>
            </a:endParaRPr>
          </a:p>
        </p:txBody>
      </p:sp>
      <p:sp>
        <p:nvSpPr>
          <p:cNvPr id="272562" name="Rectangle 178"/>
          <p:cNvSpPr>
            <a:spLocks noChangeArrowheads="1"/>
          </p:cNvSpPr>
          <p:nvPr/>
        </p:nvSpPr>
        <p:spPr bwMode="auto">
          <a:xfrm>
            <a:off x="2144714" y="5781676"/>
            <a:ext cx="304166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a:solidFill>
                  <a:srgbClr val="2F2B20"/>
                </a:solidFill>
              </a:rPr>
              <a:t>~600 Short Tandem Repeat Markers</a:t>
            </a:r>
            <a:endParaRPr lang="en-US" altLang="en-US" sz="1600">
              <a:solidFill>
                <a:srgbClr val="2F2B20"/>
              </a:solidFill>
            </a:endParaRPr>
          </a:p>
        </p:txBody>
      </p:sp>
      <p:sp>
        <p:nvSpPr>
          <p:cNvPr id="272563" name="Rectangle 179"/>
          <p:cNvSpPr>
            <a:spLocks noChangeArrowheads="1"/>
          </p:cNvSpPr>
          <p:nvPr/>
        </p:nvSpPr>
        <p:spPr bwMode="auto">
          <a:xfrm>
            <a:off x="2297113" y="180975"/>
            <a:ext cx="79214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lIns="0" tIns="0" rIns="0" bIns="0">
            <a:spAutoFit/>
          </a:bodyPr>
          <a:lstStyle/>
          <a:p>
            <a:pPr defTabSz="457200"/>
            <a:r>
              <a:rPr lang="en-US" altLang="en-US" sz="3400" b="1" dirty="0">
                <a:solidFill>
                  <a:srgbClr val="675E47"/>
                </a:solidFill>
              </a:rPr>
              <a:t>Main approaches: Human Genetic Analysis</a:t>
            </a:r>
            <a:endParaRPr lang="en-US" altLang="en-US" sz="2400" dirty="0">
              <a:solidFill>
                <a:srgbClr val="675E47"/>
              </a:solidFill>
            </a:endParaRPr>
          </a:p>
        </p:txBody>
      </p:sp>
      <p:sp>
        <p:nvSpPr>
          <p:cNvPr id="272564" name="Text Box 180"/>
          <p:cNvSpPr txBox="1">
            <a:spLocks noChangeArrowheads="1"/>
          </p:cNvSpPr>
          <p:nvPr/>
        </p:nvSpPr>
        <p:spPr bwMode="auto">
          <a:xfrm>
            <a:off x="2658413" y="1144588"/>
            <a:ext cx="182851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457200"/>
            <a:r>
              <a:rPr lang="en-US" altLang="en-US" sz="2000" b="1" dirty="0">
                <a:solidFill>
                  <a:srgbClr val="2F2B20"/>
                </a:solidFill>
              </a:rPr>
              <a:t>Families</a:t>
            </a:r>
          </a:p>
          <a:p>
            <a:pPr algn="ctr" defTabSz="457200"/>
            <a:r>
              <a:rPr lang="en-US" altLang="en-US" sz="2000" b="1" dirty="0">
                <a:solidFill>
                  <a:srgbClr val="2F2B20"/>
                </a:solidFill>
              </a:rPr>
              <a:t>Linkage Studies</a:t>
            </a:r>
          </a:p>
        </p:txBody>
      </p:sp>
      <p:sp>
        <p:nvSpPr>
          <p:cNvPr id="272565" name="Text Box 181"/>
          <p:cNvSpPr txBox="1">
            <a:spLocks noChangeArrowheads="1"/>
          </p:cNvSpPr>
          <p:nvPr/>
        </p:nvSpPr>
        <p:spPr bwMode="auto">
          <a:xfrm>
            <a:off x="6991017" y="1101725"/>
            <a:ext cx="224221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defTabSz="457200"/>
            <a:r>
              <a:rPr lang="en-US" altLang="en-US" sz="2000" b="1" dirty="0">
                <a:solidFill>
                  <a:srgbClr val="2F2B20"/>
                </a:solidFill>
              </a:rPr>
              <a:t>Populations </a:t>
            </a:r>
          </a:p>
          <a:p>
            <a:pPr algn="ctr" defTabSz="457200"/>
            <a:r>
              <a:rPr lang="en-US" altLang="en-US" sz="2000" b="1" dirty="0">
                <a:solidFill>
                  <a:srgbClr val="2F2B20"/>
                </a:solidFill>
              </a:rPr>
              <a:t>Association Studies</a:t>
            </a:r>
          </a:p>
        </p:txBody>
      </p:sp>
      <p:sp>
        <p:nvSpPr>
          <p:cNvPr id="272566" name="Line 182"/>
          <p:cNvSpPr>
            <a:spLocks noChangeShapeType="1"/>
          </p:cNvSpPr>
          <p:nvPr/>
        </p:nvSpPr>
        <p:spPr bwMode="auto">
          <a:xfrm>
            <a:off x="1524000" y="927100"/>
            <a:ext cx="9144000" cy="0"/>
          </a:xfrm>
          <a:prstGeom prst="line">
            <a:avLst/>
          </a:prstGeom>
          <a:noFill/>
          <a:ln w="28575">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endParaRPr lang="en-US">
              <a:solidFill>
                <a:srgbClr val="2F2B20"/>
              </a:solidFill>
            </a:endParaRPr>
          </a:p>
        </p:txBody>
      </p:sp>
      <p:sp>
        <p:nvSpPr>
          <p:cNvPr id="272569" name="Rectangle 185"/>
          <p:cNvSpPr>
            <a:spLocks noChangeArrowheads="1"/>
          </p:cNvSpPr>
          <p:nvPr/>
        </p:nvSpPr>
        <p:spPr bwMode="auto">
          <a:xfrm>
            <a:off x="2144713" y="4260851"/>
            <a:ext cx="260584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a:solidFill>
                  <a:srgbClr val="2F2B20"/>
                </a:solidFill>
              </a:rPr>
              <a:t>Simple Inheritance (Segregate)</a:t>
            </a:r>
            <a:endParaRPr lang="en-US" altLang="en-US" sz="1600">
              <a:solidFill>
                <a:srgbClr val="2F2B20"/>
              </a:solidFill>
            </a:endParaRPr>
          </a:p>
        </p:txBody>
      </p:sp>
      <p:sp>
        <p:nvSpPr>
          <p:cNvPr id="272570" name="Rectangle 186"/>
          <p:cNvSpPr>
            <a:spLocks noChangeArrowheads="1"/>
          </p:cNvSpPr>
          <p:nvPr/>
        </p:nvSpPr>
        <p:spPr bwMode="auto">
          <a:xfrm>
            <a:off x="6280151" y="4173539"/>
            <a:ext cx="284007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defTabSz="457200"/>
            <a:r>
              <a:rPr lang="en-US" altLang="en-US" sz="1600" b="1" dirty="0">
                <a:solidFill>
                  <a:srgbClr val="FF0000"/>
                </a:solidFill>
              </a:rPr>
              <a:t>Complex Inheritance (Aggregate) </a:t>
            </a:r>
            <a:endParaRPr lang="en-US" altLang="en-US" sz="1600" dirty="0">
              <a:solidFill>
                <a:srgbClr val="FF0000"/>
              </a:solidFill>
            </a:endParaRPr>
          </a:p>
        </p:txBody>
      </p:sp>
      <p:sp>
        <p:nvSpPr>
          <p:cNvPr id="272573" name="Freeform 189"/>
          <p:cNvSpPr>
            <a:spLocks/>
          </p:cNvSpPr>
          <p:nvPr/>
        </p:nvSpPr>
        <p:spPr bwMode="auto">
          <a:xfrm>
            <a:off x="9704388" y="2122489"/>
            <a:ext cx="188912" cy="161925"/>
          </a:xfrm>
          <a:custGeom>
            <a:avLst/>
            <a:gdLst>
              <a:gd name="T0" fmla="*/ 119 w 119"/>
              <a:gd name="T1" fmla="*/ 51 h 102"/>
              <a:gd name="T2" fmla="*/ 113 w 119"/>
              <a:gd name="T3" fmla="*/ 68 h 102"/>
              <a:gd name="T4" fmla="*/ 113 w 119"/>
              <a:gd name="T5" fmla="*/ 68 h 102"/>
              <a:gd name="T6" fmla="*/ 102 w 119"/>
              <a:gd name="T7" fmla="*/ 85 h 102"/>
              <a:gd name="T8" fmla="*/ 102 w 119"/>
              <a:gd name="T9" fmla="*/ 85 h 102"/>
              <a:gd name="T10" fmla="*/ 85 w 119"/>
              <a:gd name="T11" fmla="*/ 96 h 102"/>
              <a:gd name="T12" fmla="*/ 85 w 119"/>
              <a:gd name="T13" fmla="*/ 96 h 102"/>
              <a:gd name="T14" fmla="*/ 62 w 119"/>
              <a:gd name="T15" fmla="*/ 102 h 102"/>
              <a:gd name="T16" fmla="*/ 62 w 119"/>
              <a:gd name="T17" fmla="*/ 102 h 102"/>
              <a:gd name="T18" fmla="*/ 62 w 119"/>
              <a:gd name="T19" fmla="*/ 102 h 102"/>
              <a:gd name="T20" fmla="*/ 62 w 119"/>
              <a:gd name="T21" fmla="*/ 102 h 102"/>
              <a:gd name="T22" fmla="*/ 39 w 119"/>
              <a:gd name="T23" fmla="*/ 96 h 102"/>
              <a:gd name="T24" fmla="*/ 39 w 119"/>
              <a:gd name="T25" fmla="*/ 96 h 102"/>
              <a:gd name="T26" fmla="*/ 17 w 119"/>
              <a:gd name="T27" fmla="*/ 85 h 102"/>
              <a:gd name="T28" fmla="*/ 17 w 119"/>
              <a:gd name="T29" fmla="*/ 85 h 102"/>
              <a:gd name="T30" fmla="*/ 5 w 119"/>
              <a:gd name="T31" fmla="*/ 68 h 102"/>
              <a:gd name="T32" fmla="*/ 5 w 119"/>
              <a:gd name="T33" fmla="*/ 68 h 102"/>
              <a:gd name="T34" fmla="*/ 0 w 119"/>
              <a:gd name="T35" fmla="*/ 51 h 102"/>
              <a:gd name="T36" fmla="*/ 0 w 119"/>
              <a:gd name="T37" fmla="*/ 51 h 102"/>
              <a:gd name="T38" fmla="*/ 0 w 119"/>
              <a:gd name="T39" fmla="*/ 51 h 102"/>
              <a:gd name="T40" fmla="*/ 0 w 119"/>
              <a:gd name="T41" fmla="*/ 51 h 102"/>
              <a:gd name="T42" fmla="*/ 5 w 119"/>
              <a:gd name="T43" fmla="*/ 28 h 102"/>
              <a:gd name="T44" fmla="*/ 5 w 119"/>
              <a:gd name="T45" fmla="*/ 28 h 102"/>
              <a:gd name="T46" fmla="*/ 17 w 119"/>
              <a:gd name="T47" fmla="*/ 17 h 102"/>
              <a:gd name="T48" fmla="*/ 17 w 119"/>
              <a:gd name="T49" fmla="*/ 17 h 102"/>
              <a:gd name="T50" fmla="*/ 39 w 119"/>
              <a:gd name="T51" fmla="*/ 6 h 102"/>
              <a:gd name="T52" fmla="*/ 39 w 119"/>
              <a:gd name="T53" fmla="*/ 6 h 102"/>
              <a:gd name="T54" fmla="*/ 62 w 119"/>
              <a:gd name="T55" fmla="*/ 0 h 102"/>
              <a:gd name="T56" fmla="*/ 62 w 119"/>
              <a:gd name="T57" fmla="*/ 0 h 102"/>
              <a:gd name="T58" fmla="*/ 62 w 119"/>
              <a:gd name="T59" fmla="*/ 0 h 102"/>
              <a:gd name="T60" fmla="*/ 62 w 119"/>
              <a:gd name="T61" fmla="*/ 0 h 102"/>
              <a:gd name="T62" fmla="*/ 85 w 119"/>
              <a:gd name="T63" fmla="*/ 6 h 102"/>
              <a:gd name="T64" fmla="*/ 85 w 119"/>
              <a:gd name="T65" fmla="*/ 6 h 102"/>
              <a:gd name="T66" fmla="*/ 102 w 119"/>
              <a:gd name="T67" fmla="*/ 17 h 102"/>
              <a:gd name="T68" fmla="*/ 102 w 119"/>
              <a:gd name="T69" fmla="*/ 17 h 102"/>
              <a:gd name="T70" fmla="*/ 113 w 119"/>
              <a:gd name="T71" fmla="*/ 28 h 102"/>
              <a:gd name="T72" fmla="*/ 113 w 119"/>
              <a:gd name="T73" fmla="*/ 28 h 102"/>
              <a:gd name="T74" fmla="*/ 119 w 119"/>
              <a:gd name="T75" fmla="*/ 51 h 102"/>
              <a:gd name="T76" fmla="*/ 119 w 119"/>
              <a:gd name="T7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9" h="102">
                <a:moveTo>
                  <a:pt x="119" y="51"/>
                </a:moveTo>
                <a:lnTo>
                  <a:pt x="113" y="68"/>
                </a:lnTo>
                <a:lnTo>
                  <a:pt x="113" y="68"/>
                </a:lnTo>
                <a:lnTo>
                  <a:pt x="102" y="85"/>
                </a:lnTo>
                <a:lnTo>
                  <a:pt x="102" y="85"/>
                </a:lnTo>
                <a:lnTo>
                  <a:pt x="85" y="96"/>
                </a:lnTo>
                <a:lnTo>
                  <a:pt x="85" y="96"/>
                </a:lnTo>
                <a:lnTo>
                  <a:pt x="62" y="102"/>
                </a:lnTo>
                <a:lnTo>
                  <a:pt x="62" y="102"/>
                </a:lnTo>
                <a:lnTo>
                  <a:pt x="62" y="102"/>
                </a:lnTo>
                <a:lnTo>
                  <a:pt x="62" y="102"/>
                </a:lnTo>
                <a:lnTo>
                  <a:pt x="39" y="96"/>
                </a:lnTo>
                <a:lnTo>
                  <a:pt x="39" y="96"/>
                </a:lnTo>
                <a:lnTo>
                  <a:pt x="17" y="85"/>
                </a:lnTo>
                <a:lnTo>
                  <a:pt x="17" y="85"/>
                </a:lnTo>
                <a:lnTo>
                  <a:pt x="5" y="68"/>
                </a:lnTo>
                <a:lnTo>
                  <a:pt x="5" y="68"/>
                </a:lnTo>
                <a:lnTo>
                  <a:pt x="0" y="51"/>
                </a:lnTo>
                <a:lnTo>
                  <a:pt x="0" y="51"/>
                </a:lnTo>
                <a:lnTo>
                  <a:pt x="0" y="51"/>
                </a:lnTo>
                <a:lnTo>
                  <a:pt x="0" y="51"/>
                </a:lnTo>
                <a:lnTo>
                  <a:pt x="5" y="28"/>
                </a:lnTo>
                <a:lnTo>
                  <a:pt x="5" y="28"/>
                </a:lnTo>
                <a:lnTo>
                  <a:pt x="17" y="17"/>
                </a:lnTo>
                <a:lnTo>
                  <a:pt x="17" y="17"/>
                </a:lnTo>
                <a:lnTo>
                  <a:pt x="39" y="6"/>
                </a:lnTo>
                <a:lnTo>
                  <a:pt x="39" y="6"/>
                </a:lnTo>
                <a:lnTo>
                  <a:pt x="62" y="0"/>
                </a:lnTo>
                <a:lnTo>
                  <a:pt x="62" y="0"/>
                </a:lnTo>
                <a:lnTo>
                  <a:pt x="62" y="0"/>
                </a:lnTo>
                <a:lnTo>
                  <a:pt x="62" y="0"/>
                </a:lnTo>
                <a:lnTo>
                  <a:pt x="85" y="6"/>
                </a:lnTo>
                <a:lnTo>
                  <a:pt x="85" y="6"/>
                </a:lnTo>
                <a:lnTo>
                  <a:pt x="102" y="17"/>
                </a:lnTo>
                <a:lnTo>
                  <a:pt x="102" y="17"/>
                </a:lnTo>
                <a:lnTo>
                  <a:pt x="113" y="28"/>
                </a:lnTo>
                <a:lnTo>
                  <a:pt x="113" y="28"/>
                </a:lnTo>
                <a:lnTo>
                  <a:pt x="119" y="51"/>
                </a:lnTo>
                <a:lnTo>
                  <a:pt x="119" y="51"/>
                </a:lnTo>
                <a:close/>
              </a:path>
            </a:pathLst>
          </a:custGeom>
          <a:solidFill>
            <a:schemeClr val="tx2"/>
          </a:solidFill>
          <a:ln w="12700">
            <a:solidFill>
              <a:schemeClr val="tx1"/>
            </a:solidFill>
            <a:prstDash val="solid"/>
            <a:round/>
            <a:headEnd/>
            <a:tailEnd/>
          </a:ln>
        </p:spPr>
        <p:txBody>
          <a:bodyPr/>
          <a:lstStyle/>
          <a:p>
            <a:pPr defTabSz="457200"/>
            <a:endParaRPr lang="en-US">
              <a:solidFill>
                <a:srgbClr val="2F2B20"/>
              </a:solidFill>
            </a:endParaRPr>
          </a:p>
        </p:txBody>
      </p:sp>
    </p:spTree>
    <p:extLst>
      <p:ext uri="{BB962C8B-B14F-4D97-AF65-F5344CB8AC3E}">
        <p14:creationId xmlns:p14="http://schemas.microsoft.com/office/powerpoint/2010/main" val="1837460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Rationale (in view of GWAS)</a:t>
            </a:r>
          </a:p>
        </p:txBody>
      </p:sp>
      <p:sp>
        <p:nvSpPr>
          <p:cNvPr id="3" name="Content Placeholder 2"/>
          <p:cNvSpPr>
            <a:spLocks noGrp="1"/>
          </p:cNvSpPr>
          <p:nvPr>
            <p:ph idx="1"/>
          </p:nvPr>
        </p:nvSpPr>
        <p:spPr>
          <a:xfrm>
            <a:off x="1981200" y="1600200"/>
            <a:ext cx="7620000" cy="5082112"/>
          </a:xfrm>
        </p:spPr>
        <p:txBody>
          <a:bodyPr>
            <a:normAutofit/>
          </a:bodyPr>
          <a:lstStyle/>
          <a:p>
            <a:pPr lvl="1"/>
            <a:r>
              <a:rPr lang="en-US" dirty="0"/>
              <a:t>Much of the focus of Genome Wide Association Analyses (GWAS) analyses have been on </a:t>
            </a:r>
            <a:r>
              <a:rPr lang="en-US" sz="2400" b="1" dirty="0"/>
              <a:t>protein coding regions</a:t>
            </a:r>
          </a:p>
          <a:p>
            <a:pPr lvl="1"/>
            <a:endParaRPr lang="en-US" sz="2400" b="1" dirty="0"/>
          </a:p>
          <a:p>
            <a:pPr lvl="2"/>
            <a:r>
              <a:rPr lang="en-US" sz="2000" dirty="0"/>
              <a:t>Up to now : </a:t>
            </a:r>
            <a:r>
              <a:rPr lang="en-US" sz="2000" b="1" dirty="0"/>
              <a:t>“identify the genes SNPs are in  (or near)”</a:t>
            </a:r>
          </a:p>
          <a:p>
            <a:pPr lvl="2"/>
            <a:endParaRPr lang="en-US" sz="2000" b="1" dirty="0"/>
          </a:p>
          <a:p>
            <a:r>
              <a:rPr lang="en-US" b="1" dirty="0"/>
              <a:t>GWAS catalog </a:t>
            </a:r>
            <a:r>
              <a:rPr lang="en-US" dirty="0"/>
              <a:t>keeps a record of highly statistically significant GWAS association</a:t>
            </a:r>
          </a:p>
          <a:p>
            <a:pPr marL="114300" indent="0">
              <a:buNone/>
            </a:pPr>
            <a:endParaRPr lang="en-US" dirty="0"/>
          </a:p>
          <a:p>
            <a:r>
              <a:rPr lang="en-US" b="1" dirty="0">
                <a:solidFill>
                  <a:srgbClr val="FF0000"/>
                </a:solidFill>
              </a:rPr>
              <a:t>Many identified SNPs are NOT in / near genes</a:t>
            </a:r>
            <a:r>
              <a:rPr lang="is-IS" b="1" dirty="0"/>
              <a:t>…</a:t>
            </a:r>
            <a:endParaRPr lang="en-US" b="1" dirty="0"/>
          </a:p>
        </p:txBody>
      </p:sp>
    </p:spTree>
    <p:extLst>
      <p:ext uri="{BB962C8B-B14F-4D97-AF65-F5344CB8AC3E}">
        <p14:creationId xmlns:p14="http://schemas.microsoft.com/office/powerpoint/2010/main" val="19892110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a:extLst>
              <a:ext uri="{FF2B5EF4-FFF2-40B4-BE49-F238E27FC236}">
                <a16:creationId xmlns:a16="http://schemas.microsoft.com/office/drawing/2014/main" id="{50FA2EEB-17F7-1847-9D1E-5BDF6B544B9D}"/>
              </a:ext>
            </a:extLst>
          </p:cNvPr>
          <p:cNvSpPr>
            <a:spLocks noGrp="1"/>
          </p:cNvSpPr>
          <p:nvPr>
            <p:ph type="title"/>
          </p:nvPr>
        </p:nvSpPr>
        <p:spPr/>
        <p:txBody>
          <a:bodyPr/>
          <a:lstStyle/>
          <a:p>
            <a:r>
              <a:rPr lang="en-US" altLang="en-US">
                <a:ea typeface="ＭＳ Ｐゴシック" panose="020B0600070205080204" pitchFamily="34" charset="-128"/>
              </a:rPr>
              <a:t>Glossary</a:t>
            </a:r>
          </a:p>
        </p:txBody>
      </p:sp>
      <p:sp>
        <p:nvSpPr>
          <p:cNvPr id="6147" name="Content Placeholder 2">
            <a:extLst>
              <a:ext uri="{FF2B5EF4-FFF2-40B4-BE49-F238E27FC236}">
                <a16:creationId xmlns:a16="http://schemas.microsoft.com/office/drawing/2014/main" id="{2E2BA0B6-BBD9-0045-8C69-AE4FAEF44327}"/>
              </a:ext>
            </a:extLst>
          </p:cNvPr>
          <p:cNvSpPr>
            <a:spLocks noGrp="1"/>
          </p:cNvSpPr>
          <p:nvPr>
            <p:ph idx="1"/>
          </p:nvPr>
        </p:nvSpPr>
        <p:spPr/>
        <p:txBody>
          <a:bodyPr/>
          <a:lstStyle/>
          <a:p>
            <a:r>
              <a:rPr lang="en-US" altLang="en-US" b="1" dirty="0">
                <a:ea typeface="ＭＳ Ｐゴシック" panose="020B0600070205080204" pitchFamily="34" charset="-128"/>
              </a:rPr>
              <a:t>Pilot:</a:t>
            </a:r>
            <a:r>
              <a:rPr lang="en-US" altLang="en-US" dirty="0">
                <a:ea typeface="ＭＳ Ｐゴシック" panose="020B0600070205080204" pitchFamily="34" charset="-128"/>
              </a:rPr>
              <a:t> The 1000 Genomes project ran a pilot study between </a:t>
            </a:r>
            <a:r>
              <a:rPr lang="en-US" altLang="en-US" b="1" dirty="0">
                <a:ea typeface="ＭＳ Ｐゴシック" panose="020B0600070205080204" pitchFamily="34" charset="-128"/>
              </a:rPr>
              <a:t>2008 and 2010</a:t>
            </a:r>
          </a:p>
          <a:p>
            <a:r>
              <a:rPr lang="en-US" altLang="en-US" b="1" dirty="0">
                <a:ea typeface="ＭＳ Ｐゴシック" panose="020B0600070205080204" pitchFamily="34" charset="-128"/>
              </a:rPr>
              <a:t>Phase 1:</a:t>
            </a:r>
            <a:r>
              <a:rPr lang="en-US" altLang="en-US" dirty="0">
                <a:ea typeface="ＭＳ Ｐゴシック" panose="020B0600070205080204" pitchFamily="34" charset="-128"/>
              </a:rPr>
              <a:t> The initial round of exome and low coverage sequencing of 1000 individuals</a:t>
            </a:r>
          </a:p>
          <a:p>
            <a:r>
              <a:rPr lang="en-US" altLang="en-US" b="1" dirty="0">
                <a:ea typeface="ＭＳ Ｐゴシック" panose="020B0600070205080204" pitchFamily="34" charset="-128"/>
              </a:rPr>
              <a:t>Phase 2:</a:t>
            </a:r>
            <a:r>
              <a:rPr lang="en-US" altLang="en-US" dirty="0">
                <a:ea typeface="ＭＳ Ｐゴシック" panose="020B0600070205080204" pitchFamily="34" charset="-128"/>
              </a:rPr>
              <a:t> Expanded sequencing of 1700 individuals and method improvement</a:t>
            </a:r>
          </a:p>
          <a:p>
            <a:r>
              <a:rPr lang="en-US" altLang="en-US" b="1" dirty="0">
                <a:ea typeface="ＭＳ Ｐゴシック" panose="020B0600070205080204" pitchFamily="34" charset="-128"/>
              </a:rPr>
              <a:t>Phase 3: </a:t>
            </a:r>
            <a:r>
              <a:rPr lang="en-US" altLang="en-US" dirty="0">
                <a:solidFill>
                  <a:srgbClr val="FF0000"/>
                </a:solidFill>
                <a:ea typeface="ＭＳ Ｐゴシック" panose="020B0600070205080204" pitchFamily="34" charset="-128"/>
              </a:rPr>
              <a:t>Sequencing of 2500 individuals and a new variation catalogue</a:t>
            </a:r>
          </a:p>
          <a:p>
            <a:endParaRPr lang="en-US" altLang="en-US" dirty="0">
              <a:solidFill>
                <a:srgbClr val="FF0000"/>
              </a:solidFill>
              <a:ea typeface="ＭＳ Ｐゴシック" panose="020B0600070205080204" pitchFamily="34" charset="-128"/>
            </a:endParaRPr>
          </a:p>
          <a:p>
            <a:pPr marL="114300" indent="0">
              <a:buNone/>
            </a:pPr>
            <a:endParaRPr lang="en-US" altLang="en-US" dirty="0">
              <a:solidFill>
                <a:srgbClr val="FF0000"/>
              </a:solidFill>
              <a:ea typeface="ＭＳ Ｐゴシック" panose="020B0600070205080204" pitchFamily="34" charset="-128"/>
            </a:endParaRPr>
          </a:p>
          <a:p>
            <a:r>
              <a:rPr lang="en-US" altLang="en-US" b="1" dirty="0">
                <a:ea typeface="ＭＳ Ｐゴシック" panose="020B0600070205080204" pitchFamily="34" charset="-128"/>
              </a:rPr>
              <a:t>SAM/BAM:</a:t>
            </a:r>
            <a:r>
              <a:rPr lang="en-US" altLang="en-US" dirty="0">
                <a:ea typeface="ＭＳ Ｐゴシック" panose="020B0600070205080204" pitchFamily="34" charset="-128"/>
              </a:rPr>
              <a:t> Sequence Alignment/Map Format, an alignment format</a:t>
            </a:r>
          </a:p>
          <a:p>
            <a:r>
              <a:rPr lang="en-US" altLang="en-US" b="1" dirty="0">
                <a:ea typeface="ＭＳ Ｐゴシック" panose="020B0600070205080204" pitchFamily="34" charset="-128"/>
              </a:rPr>
              <a:t>VCF:</a:t>
            </a:r>
            <a:r>
              <a:rPr lang="en-US" altLang="en-US" dirty="0">
                <a:ea typeface="ＭＳ Ｐゴシック" panose="020B0600070205080204" pitchFamily="34" charset="-128"/>
              </a:rPr>
              <a:t> Variant Call Format, a variant format</a:t>
            </a:r>
          </a:p>
        </p:txBody>
      </p:sp>
      <p:sp>
        <p:nvSpPr>
          <p:cNvPr id="6148" name="Slide Number Placeholder 3">
            <a:extLst>
              <a:ext uri="{FF2B5EF4-FFF2-40B4-BE49-F238E27FC236}">
                <a16:creationId xmlns:a16="http://schemas.microsoft.com/office/drawing/2014/main" id="{93BB22F2-9ABB-AF43-AD07-D6764CD83BFA}"/>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fld id="{9063DCC3-B9F6-5A40-93E5-2B682515F581}" type="slidenum">
              <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l" defTabSz="914400" rtl="0" eaLnBrk="0" fontAlgn="auto" latinLnBrk="0" hangingPunct="0">
                <a:lnSpc>
                  <a:spcPct val="100000"/>
                </a:lnSpc>
                <a:spcBef>
                  <a:spcPts val="0"/>
                </a:spcBef>
                <a:spcAft>
                  <a:spcPts val="0"/>
                </a:spcAft>
                <a:buClrTx/>
                <a:buSzTx/>
                <a:buFontTx/>
                <a:buNone/>
                <a:tabLst/>
                <a:defRPr/>
              </a:pPr>
              <a:t>28</a:t>
            </a:fld>
            <a:endPar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89063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a:extLst>
              <a:ext uri="{FF2B5EF4-FFF2-40B4-BE49-F238E27FC236}">
                <a16:creationId xmlns:a16="http://schemas.microsoft.com/office/drawing/2014/main" id="{27AFD898-B02C-C244-82B2-6CB40B07A5DD}"/>
              </a:ext>
            </a:extLst>
          </p:cNvPr>
          <p:cNvSpPr>
            <a:spLocks noGrp="1" noChangeArrowheads="1"/>
          </p:cNvSpPr>
          <p:nvPr>
            <p:ph type="title"/>
          </p:nvPr>
        </p:nvSpPr>
        <p:spPr/>
        <p:txBody>
          <a:bodyPr/>
          <a:lstStyle/>
          <a:p>
            <a:pPr eaLnBrk="1" hangingPunct="1"/>
            <a:r>
              <a:rPr lang="en-US" altLang="en-US">
                <a:ea typeface="ＭＳ Ｐゴシック" panose="020B0600070205080204" pitchFamily="34" charset="-128"/>
              </a:rPr>
              <a:t>The 1000 Genomes Project: Overview</a:t>
            </a:r>
          </a:p>
        </p:txBody>
      </p:sp>
      <p:sp>
        <p:nvSpPr>
          <p:cNvPr id="4101" name="Rectangle 3">
            <a:extLst>
              <a:ext uri="{FF2B5EF4-FFF2-40B4-BE49-F238E27FC236}">
                <a16:creationId xmlns:a16="http://schemas.microsoft.com/office/drawing/2014/main" id="{92B1FB87-0216-524D-98C8-2E75F3C226B5}"/>
              </a:ext>
            </a:extLst>
          </p:cNvPr>
          <p:cNvSpPr>
            <a:spLocks noGrp="1" noChangeArrowheads="1"/>
          </p:cNvSpPr>
          <p:nvPr>
            <p:ph type="body" idx="1"/>
          </p:nvPr>
        </p:nvSpPr>
        <p:spPr/>
        <p:txBody>
          <a:bodyPr/>
          <a:lstStyle/>
          <a:p>
            <a:pPr lvl="1" eaLnBrk="1" hangingPunct="1">
              <a:lnSpc>
                <a:spcPct val="90000"/>
              </a:lnSpc>
              <a:buClrTx/>
              <a:buFontTx/>
              <a:buChar char="–"/>
              <a:defRPr/>
            </a:pPr>
            <a:r>
              <a:rPr lang="en-US" sz="2400" dirty="0"/>
              <a:t>Discover </a:t>
            </a:r>
            <a:r>
              <a:rPr lang="en-US" sz="2400" b="1" dirty="0"/>
              <a:t>virtually all common human variations </a:t>
            </a:r>
            <a:r>
              <a:rPr lang="en-US" sz="2400" dirty="0"/>
              <a:t>by investigating many genomes at the base pair level</a:t>
            </a:r>
          </a:p>
          <a:p>
            <a:pPr eaLnBrk="1" hangingPunct="1">
              <a:lnSpc>
                <a:spcPct val="90000"/>
              </a:lnSpc>
              <a:buClrTx/>
              <a:defRPr/>
            </a:pPr>
            <a:r>
              <a:rPr lang="en-US" dirty="0"/>
              <a:t>Aims</a:t>
            </a:r>
          </a:p>
          <a:p>
            <a:pPr marL="800100" lvl="1" indent="-342900">
              <a:lnSpc>
                <a:spcPct val="90000"/>
              </a:lnSpc>
              <a:buFontTx/>
              <a:buChar char="•"/>
              <a:defRPr/>
            </a:pPr>
            <a:r>
              <a:rPr lang="en-US" sz="2400" dirty="0"/>
              <a:t>Discover population level human genetic variations of all types (95% of variation </a:t>
            </a:r>
            <a:r>
              <a:rPr lang="en-US" sz="2400" b="1" dirty="0">
                <a:solidFill>
                  <a:srgbClr val="FF0000"/>
                </a:solidFill>
              </a:rPr>
              <a:t>&gt; 1% frequency</a:t>
            </a:r>
            <a:r>
              <a:rPr lang="en-US" sz="2400" dirty="0"/>
              <a:t>)</a:t>
            </a:r>
          </a:p>
          <a:p>
            <a:pPr marL="800100" lvl="1" indent="-342900">
              <a:lnSpc>
                <a:spcPct val="90000"/>
              </a:lnSpc>
              <a:buFontTx/>
              <a:buChar char="•"/>
              <a:defRPr/>
            </a:pPr>
            <a:r>
              <a:rPr lang="en-US" sz="2400" dirty="0"/>
              <a:t>Define </a:t>
            </a:r>
            <a:r>
              <a:rPr lang="en-US" sz="2400" b="1" dirty="0"/>
              <a:t>haplotype structure </a:t>
            </a:r>
            <a:r>
              <a:rPr lang="en-US" sz="2400" dirty="0"/>
              <a:t>in the human genome</a:t>
            </a:r>
          </a:p>
          <a:p>
            <a:pPr marL="800100" lvl="1" indent="-342900">
              <a:lnSpc>
                <a:spcPct val="90000"/>
              </a:lnSpc>
              <a:buFontTx/>
              <a:buChar char="•"/>
              <a:defRPr/>
            </a:pPr>
            <a:r>
              <a:rPr lang="en-US" sz="2400" dirty="0"/>
              <a:t>Develop </a:t>
            </a:r>
            <a:r>
              <a:rPr lang="en-US" sz="2400" b="1" dirty="0"/>
              <a:t>sequence analysis methods, tools</a:t>
            </a:r>
            <a:r>
              <a:rPr lang="en-US" sz="2400" dirty="0"/>
              <a:t>, and other reagents that can be transferred to other sequencing projects </a:t>
            </a:r>
          </a:p>
          <a:p>
            <a:pPr marL="800100" lvl="1" indent="-342900">
              <a:lnSpc>
                <a:spcPct val="90000"/>
              </a:lnSpc>
              <a:buFontTx/>
              <a:buChar char="•"/>
              <a:defRPr/>
            </a:pPr>
            <a:endParaRPr lang="en-US" sz="2400" dirty="0"/>
          </a:p>
          <a:p>
            <a:pPr eaLnBrk="1" hangingPunct="1">
              <a:defRPr/>
            </a:pPr>
            <a:endParaRPr lang="en-US" dirty="0"/>
          </a:p>
        </p:txBody>
      </p:sp>
    </p:spTree>
    <p:extLst>
      <p:ext uri="{BB962C8B-B14F-4D97-AF65-F5344CB8AC3E}">
        <p14:creationId xmlns:p14="http://schemas.microsoft.com/office/powerpoint/2010/main" val="42268922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1417638"/>
          </a:xfrm>
          <a:solidFill>
            <a:schemeClr val="bg1"/>
          </a:solidFill>
        </p:spPr>
        <p:txBody>
          <a:bodyPr/>
          <a:lstStyle/>
          <a:p>
            <a:r>
              <a:rPr lang="en-GB" dirty="0"/>
              <a:t>Revisiting definitions</a:t>
            </a:r>
          </a:p>
        </p:txBody>
      </p:sp>
      <p:sp>
        <p:nvSpPr>
          <p:cNvPr id="3" name="Content Placeholder 2"/>
          <p:cNvSpPr>
            <a:spLocks noGrp="1"/>
          </p:cNvSpPr>
          <p:nvPr>
            <p:ph idx="1"/>
          </p:nvPr>
        </p:nvSpPr>
        <p:spPr>
          <a:xfrm>
            <a:off x="136187" y="1600201"/>
            <a:ext cx="11446213" cy="5257800"/>
          </a:xfrm>
        </p:spPr>
        <p:txBody>
          <a:bodyPr>
            <a:normAutofit/>
          </a:bodyPr>
          <a:lstStyle/>
          <a:p>
            <a:r>
              <a:rPr lang="en-US" b="1" dirty="0">
                <a:latin typeface="Calibri" charset="0"/>
                <a:ea typeface="Calibri" charset="0"/>
                <a:cs typeface="Calibri" charset="0"/>
              </a:rPr>
              <a:t>alleles</a:t>
            </a:r>
            <a:endParaRPr lang="en-US" dirty="0">
              <a:latin typeface="Calibri" charset="0"/>
              <a:ea typeface="Calibri" charset="0"/>
              <a:cs typeface="Calibri" charset="0"/>
            </a:endParaRPr>
          </a:p>
          <a:p>
            <a:r>
              <a:rPr lang="en-US" b="1" dirty="0">
                <a:solidFill>
                  <a:srgbClr val="C00000"/>
                </a:solidFill>
                <a:latin typeface="Calibri" charset="0"/>
                <a:ea typeface="Calibri" charset="0"/>
                <a:cs typeface="Calibri" charset="0"/>
              </a:rPr>
              <a:t>Ref / Alt </a:t>
            </a:r>
            <a:r>
              <a:rPr lang="en-US" b="1" dirty="0">
                <a:latin typeface="Calibri" charset="0"/>
                <a:ea typeface="Calibri" charset="0"/>
                <a:cs typeface="Calibri" charset="0"/>
              </a:rPr>
              <a:t>allele</a:t>
            </a:r>
            <a:r>
              <a:rPr lang="en-US" dirty="0">
                <a:latin typeface="Calibri" charset="0"/>
                <a:ea typeface="Calibri" charset="0"/>
                <a:cs typeface="Calibri" charset="0"/>
              </a:rPr>
              <a:t> </a:t>
            </a:r>
          </a:p>
          <a:p>
            <a:r>
              <a:rPr lang="en-US" b="1" dirty="0">
                <a:solidFill>
                  <a:srgbClr val="C00000"/>
                </a:solidFill>
                <a:latin typeface="Calibri" charset="0"/>
                <a:ea typeface="Calibri" charset="0"/>
                <a:cs typeface="Calibri" charset="0"/>
              </a:rPr>
              <a:t>Major / Minor</a:t>
            </a:r>
            <a:r>
              <a:rPr lang="en-US" b="1" dirty="0">
                <a:latin typeface="Calibri" charset="0"/>
                <a:ea typeface="Calibri" charset="0"/>
                <a:cs typeface="Calibri" charset="0"/>
              </a:rPr>
              <a:t> allele</a:t>
            </a:r>
            <a:r>
              <a:rPr lang="en-US" dirty="0">
                <a:latin typeface="Calibri" charset="0"/>
                <a:ea typeface="Calibri" charset="0"/>
                <a:cs typeface="Calibri" charset="0"/>
              </a:rPr>
              <a:t>. </a:t>
            </a:r>
          </a:p>
          <a:p>
            <a:r>
              <a:rPr lang="en-US" b="1" dirty="0">
                <a:solidFill>
                  <a:srgbClr val="C00000"/>
                </a:solidFill>
                <a:latin typeface="Calibri" charset="0"/>
                <a:ea typeface="Calibri" charset="0"/>
                <a:cs typeface="Calibri" charset="0"/>
              </a:rPr>
              <a:t>Haplotype</a:t>
            </a:r>
            <a:r>
              <a:rPr lang="en-US" b="1" dirty="0">
                <a:latin typeface="Calibri" charset="0"/>
                <a:ea typeface="Calibri" charset="0"/>
                <a:cs typeface="Calibri" charset="0"/>
              </a:rPr>
              <a:t> blocks </a:t>
            </a:r>
          </a:p>
          <a:p>
            <a:r>
              <a:rPr lang="en-US" b="1" dirty="0">
                <a:latin typeface="Calibri" charset="0"/>
                <a:ea typeface="Calibri" charset="0"/>
                <a:cs typeface="Calibri" charset="0"/>
              </a:rPr>
              <a:t>Linkage disequilibrium</a:t>
            </a:r>
            <a:r>
              <a:rPr lang="en-US" dirty="0">
                <a:latin typeface="Calibri" charset="0"/>
                <a:ea typeface="Calibri" charset="0"/>
                <a:cs typeface="Calibri" charset="0"/>
              </a:rPr>
              <a:t> </a:t>
            </a:r>
            <a:r>
              <a:rPr lang="en-US" dirty="0">
                <a:solidFill>
                  <a:srgbClr val="C00000"/>
                </a:solidFill>
                <a:latin typeface="Calibri" charset="0"/>
                <a:ea typeface="Calibri" charset="0"/>
                <a:cs typeface="Calibri" charset="0"/>
              </a:rPr>
              <a:t>(LD)</a:t>
            </a:r>
            <a:endParaRPr lang="en-GB" dirty="0">
              <a:solidFill>
                <a:srgbClr val="C00000"/>
              </a:solidFill>
              <a:latin typeface="Calibri" charset="0"/>
              <a:ea typeface="Calibri" charset="0"/>
              <a:cs typeface="Calibri" charset="0"/>
            </a:endParaRPr>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3</a:t>
            </a:fld>
            <a:endParaRPr lang="en-US" dirty="0">
              <a:solidFill>
                <a:prstClr val="black">
                  <a:tint val="75000"/>
                </a:prstClr>
              </a:solidFill>
            </a:endParaRPr>
          </a:p>
        </p:txBody>
      </p:sp>
    </p:spTree>
    <p:extLst>
      <p:ext uri="{BB962C8B-B14F-4D97-AF65-F5344CB8AC3E}">
        <p14:creationId xmlns:p14="http://schemas.microsoft.com/office/powerpoint/2010/main" val="14093800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260" name="Picture 4"/>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99848" y="1270795"/>
            <a:ext cx="7696200" cy="2565400"/>
          </a:xfrm>
          <a:prstGeom prst="rect">
            <a:avLst/>
          </a:prstGeom>
          <a:noFill/>
          <a:extLst>
            <a:ext uri="{909E8E84-426E-40DD-AFC4-6F175D3DCCD1}">
              <a14:hiddenFill xmlns:a14="http://schemas.microsoft.com/office/drawing/2010/main">
                <a:solidFill>
                  <a:srgbClr val="FFFFFF"/>
                </a:solidFill>
              </a14:hiddenFill>
            </a:ext>
          </a:extLst>
        </p:spPr>
      </p:pic>
      <p:sp>
        <p:nvSpPr>
          <p:cNvPr id="608261" name="Text Box 5"/>
          <p:cNvSpPr txBox="1">
            <a:spLocks noChangeArrowheads="1"/>
          </p:cNvSpPr>
          <p:nvPr/>
        </p:nvSpPr>
        <p:spPr bwMode="auto">
          <a:xfrm>
            <a:off x="957264" y="3707657"/>
            <a:ext cx="8154476"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r>
              <a:rPr lang="en-US" altLang="en-US" sz="2800" b="1" dirty="0">
                <a:solidFill>
                  <a:srgbClr val="2F2B20"/>
                </a:solidFill>
              </a:rPr>
              <a:t>To produce a genome-wide map of common variation</a:t>
            </a:r>
          </a:p>
          <a:p>
            <a:pPr defTabSz="457200"/>
            <a:endParaRPr lang="en-US" altLang="en-US" sz="2400" dirty="0">
              <a:solidFill>
                <a:srgbClr val="2F2B20"/>
              </a:solidFill>
            </a:endParaRPr>
          </a:p>
          <a:p>
            <a:pPr defTabSz="457200"/>
            <a:r>
              <a:rPr lang="en-US" altLang="en-US" sz="2400" dirty="0">
                <a:solidFill>
                  <a:srgbClr val="2F2B20"/>
                </a:solidFill>
              </a:rPr>
              <a:t>Genotype 6 Million SNPs in Four populations in Two Phases:  </a:t>
            </a:r>
          </a:p>
          <a:p>
            <a:pPr defTabSz="457200">
              <a:buFontTx/>
              <a:buChar char="•"/>
            </a:pPr>
            <a:endParaRPr lang="en-US" altLang="en-US" sz="2400" dirty="0">
              <a:solidFill>
                <a:srgbClr val="2F2B20"/>
              </a:solidFill>
            </a:endParaRPr>
          </a:p>
          <a:p>
            <a:pPr lvl="1" defTabSz="457200">
              <a:buFontTx/>
              <a:buChar char="•"/>
            </a:pPr>
            <a:r>
              <a:rPr lang="en-US" altLang="en-US" sz="2400" dirty="0">
                <a:solidFill>
                  <a:srgbClr val="2F2B20"/>
                </a:solidFill>
              </a:rPr>
              <a:t> CEPH (CEU) (Europe - n = 90, trios)</a:t>
            </a:r>
          </a:p>
          <a:p>
            <a:pPr lvl="1" defTabSz="457200">
              <a:buFontTx/>
              <a:buChar char="•"/>
            </a:pPr>
            <a:r>
              <a:rPr lang="en-US" altLang="en-US" sz="2400" dirty="0">
                <a:solidFill>
                  <a:srgbClr val="2F2B20"/>
                </a:solidFill>
              </a:rPr>
              <a:t> </a:t>
            </a:r>
            <a:r>
              <a:rPr lang="en-US" altLang="en-US" sz="2400" dirty="0" err="1">
                <a:solidFill>
                  <a:srgbClr val="2F2B20"/>
                </a:solidFill>
              </a:rPr>
              <a:t>Yoruban</a:t>
            </a:r>
            <a:r>
              <a:rPr lang="en-US" altLang="en-US" sz="2400" dirty="0">
                <a:solidFill>
                  <a:srgbClr val="2F2B20"/>
                </a:solidFill>
              </a:rPr>
              <a:t> (YRI) (Africa - n = 90, trios)</a:t>
            </a:r>
          </a:p>
          <a:p>
            <a:pPr lvl="1" defTabSz="457200">
              <a:buFontTx/>
              <a:buChar char="•"/>
            </a:pPr>
            <a:r>
              <a:rPr lang="en-US" altLang="en-US" sz="2400" dirty="0">
                <a:solidFill>
                  <a:srgbClr val="2F2B20"/>
                </a:solidFill>
              </a:rPr>
              <a:t> Japanese (JPT) (Asian - n = 45)</a:t>
            </a:r>
          </a:p>
          <a:p>
            <a:pPr lvl="1" defTabSz="457200">
              <a:buFontTx/>
              <a:buChar char="•"/>
            </a:pPr>
            <a:r>
              <a:rPr lang="en-US" altLang="en-US" sz="2400" dirty="0">
                <a:solidFill>
                  <a:srgbClr val="2F2B20"/>
                </a:solidFill>
              </a:rPr>
              <a:t> Chinese (HCB) (Asian - n =45)</a:t>
            </a:r>
          </a:p>
        </p:txBody>
      </p:sp>
      <p:sp>
        <p:nvSpPr>
          <p:cNvPr id="608262" name="Rectangle 6"/>
          <p:cNvSpPr>
            <a:spLocks noChangeArrowheads="1"/>
          </p:cNvSpPr>
          <p:nvPr/>
        </p:nvSpPr>
        <p:spPr bwMode="auto">
          <a:xfrm>
            <a:off x="7956551" y="6246814"/>
            <a:ext cx="184731"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8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endParaRPr lang="en-US" altLang="en-US" sz="4400">
              <a:solidFill>
                <a:srgbClr val="2F2B20"/>
              </a:solidFill>
              <a:effectLst>
                <a:outerShdw blurRad="38100" dist="38100" dir="2700000" algn="tl">
                  <a:srgbClr val="C0C0C0"/>
                </a:outerShdw>
              </a:effectLst>
            </a:endParaRPr>
          </a:p>
        </p:txBody>
      </p:sp>
      <p:sp>
        <p:nvSpPr>
          <p:cNvPr id="608263" name="Text Box 7"/>
          <p:cNvSpPr txBox="1">
            <a:spLocks noChangeArrowheads="1"/>
          </p:cNvSpPr>
          <p:nvPr/>
        </p:nvSpPr>
        <p:spPr bwMode="auto">
          <a:xfrm>
            <a:off x="7564438" y="5786438"/>
            <a:ext cx="28378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r>
              <a:rPr lang="en-US" altLang="en-US" b="1">
                <a:solidFill>
                  <a:srgbClr val="2F2B20"/>
                </a:solidFill>
              </a:rPr>
              <a:t>Nature 437: 1299-320, 2005</a:t>
            </a:r>
          </a:p>
        </p:txBody>
      </p:sp>
      <p:sp>
        <p:nvSpPr>
          <p:cNvPr id="608264" name="Rectangle 8"/>
          <p:cNvSpPr>
            <a:spLocks noChangeArrowheads="1"/>
          </p:cNvSpPr>
          <p:nvPr/>
        </p:nvSpPr>
        <p:spPr bwMode="auto">
          <a:xfrm>
            <a:off x="7864476" y="6243638"/>
            <a:ext cx="202972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r>
              <a:rPr lang="en-US" altLang="en-US" b="1">
                <a:solidFill>
                  <a:srgbClr val="2F2B20"/>
                </a:solidFill>
                <a:effectLst>
                  <a:outerShdw blurRad="38100" dist="38100" dir="2700000" algn="tl">
                    <a:srgbClr val="C0C0C0"/>
                  </a:outerShdw>
                </a:effectLst>
                <a:latin typeface="Comic Sans MS" charset="0"/>
              </a:rPr>
              <a:t>www.hapmap.org</a:t>
            </a:r>
          </a:p>
        </p:txBody>
      </p:sp>
      <p:sp>
        <p:nvSpPr>
          <p:cNvPr id="2" name="Rectangle 1"/>
          <p:cNvSpPr/>
          <p:nvPr/>
        </p:nvSpPr>
        <p:spPr>
          <a:xfrm>
            <a:off x="1499848" y="254279"/>
            <a:ext cx="9606476" cy="584775"/>
          </a:xfrm>
          <a:prstGeom prst="rect">
            <a:avLst/>
          </a:prstGeom>
        </p:spPr>
        <p:txBody>
          <a:bodyPr wrap="none">
            <a:spAutoFit/>
          </a:bodyPr>
          <a:lstStyle/>
          <a:p>
            <a:pPr defTabSz="457200"/>
            <a:r>
              <a:rPr lang="en-US" altLang="en-US" sz="3200" dirty="0" err="1">
                <a:solidFill>
                  <a:srgbClr val="2F2B20"/>
                </a:solidFill>
                <a:effectLst>
                  <a:outerShdw blurRad="38100" dist="38100" dir="2700000" algn="tl">
                    <a:srgbClr val="C0C0C0"/>
                  </a:outerShdw>
                </a:effectLst>
              </a:rPr>
              <a:t>HapMap</a:t>
            </a:r>
            <a:r>
              <a:rPr lang="en-US" altLang="en-US" sz="3200" dirty="0">
                <a:solidFill>
                  <a:srgbClr val="2F2B20"/>
                </a:solidFill>
                <a:effectLst>
                  <a:outerShdw blurRad="38100" dist="38100" dir="2700000" algn="tl">
                    <a:srgbClr val="C0C0C0"/>
                  </a:outerShdw>
                </a:effectLst>
              </a:rPr>
              <a:t> Project:  Genotype validated SNPs in the </a:t>
            </a:r>
            <a:r>
              <a:rPr lang="en-US" altLang="en-US" sz="3200" dirty="0" err="1">
                <a:solidFill>
                  <a:srgbClr val="2F2B20"/>
                </a:solidFill>
                <a:effectLst>
                  <a:outerShdw blurRad="38100" dist="38100" dir="2700000" algn="tl">
                    <a:srgbClr val="C0C0C0"/>
                  </a:outerShdw>
                </a:effectLst>
              </a:rPr>
              <a:t>dbSNP</a:t>
            </a:r>
            <a:endParaRPr lang="en-US" altLang="en-US" sz="3200" dirty="0">
              <a:solidFill>
                <a:srgbClr val="2F2B20"/>
              </a:solidFill>
              <a:effectLst>
                <a:outerShdw blurRad="38100" dist="38100" dir="2700000" algn="tl">
                  <a:srgbClr val="C0C0C0"/>
                </a:outerShdw>
              </a:effectLst>
            </a:endParaRPr>
          </a:p>
        </p:txBody>
      </p:sp>
    </p:spTree>
    <p:extLst>
      <p:ext uri="{BB962C8B-B14F-4D97-AF65-F5344CB8AC3E}">
        <p14:creationId xmlns:p14="http://schemas.microsoft.com/office/powerpoint/2010/main" val="1382775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8"/>
          <p:cNvSpPr>
            <a:spLocks noGrp="1" noChangeArrowheads="1"/>
          </p:cNvSpPr>
          <p:nvPr>
            <p:ph type="title"/>
          </p:nvPr>
        </p:nvSpPr>
        <p:spPr>
          <a:xfrm>
            <a:off x="2286000" y="152400"/>
            <a:ext cx="7772400" cy="1143000"/>
          </a:xfrm>
          <a:noFill/>
        </p:spPr>
        <p:txBody>
          <a:bodyPr/>
          <a:lstStyle/>
          <a:p>
            <a:pPr eaLnBrk="1" hangingPunct="1"/>
            <a:r>
              <a:rPr lang="en-US" altLang="en-US"/>
              <a:t>HapMap Samples</a:t>
            </a:r>
          </a:p>
        </p:txBody>
      </p:sp>
      <p:sp>
        <p:nvSpPr>
          <p:cNvPr id="7171" name="Rectangle 1029"/>
          <p:cNvSpPr>
            <a:spLocks noGrp="1" noChangeArrowheads="1"/>
          </p:cNvSpPr>
          <p:nvPr>
            <p:ph type="body" idx="1"/>
          </p:nvPr>
        </p:nvSpPr>
        <p:spPr>
          <a:xfrm>
            <a:off x="2209800" y="1676400"/>
            <a:ext cx="7924800" cy="5029200"/>
          </a:xfrm>
          <a:noFill/>
        </p:spPr>
        <p:txBody>
          <a:bodyPr/>
          <a:lstStyle/>
          <a:p>
            <a:pPr eaLnBrk="1" hangingPunct="1"/>
            <a:r>
              <a:rPr lang="en-US" altLang="en-US" sz="2800" dirty="0"/>
              <a:t>90 Yoruba individuals (</a:t>
            </a:r>
            <a:r>
              <a:rPr lang="en-US" altLang="en-US" sz="2800" b="1" dirty="0"/>
              <a:t>30 parent-parent-offspring </a:t>
            </a:r>
            <a:r>
              <a:rPr lang="en-US" altLang="en-US" sz="2800" dirty="0"/>
              <a:t>trios) from Ibadan, Nigeria (YRI)</a:t>
            </a:r>
          </a:p>
          <a:p>
            <a:pPr eaLnBrk="1" hangingPunct="1"/>
            <a:endParaRPr lang="en-US" altLang="en-US" sz="2800" dirty="0"/>
          </a:p>
          <a:p>
            <a:pPr eaLnBrk="1" hangingPunct="1"/>
            <a:r>
              <a:rPr lang="en-US" altLang="en-US" sz="2800" dirty="0"/>
              <a:t>90 individuals </a:t>
            </a:r>
            <a:r>
              <a:rPr lang="en-US" altLang="en-US" sz="2800" b="1" dirty="0"/>
              <a:t>(30 trios) </a:t>
            </a:r>
            <a:r>
              <a:rPr lang="en-US" altLang="en-US" sz="2800" dirty="0"/>
              <a:t>of European descent from Utah (CEU)</a:t>
            </a:r>
          </a:p>
          <a:p>
            <a:pPr eaLnBrk="1" hangingPunct="1"/>
            <a:endParaRPr lang="en-US" altLang="en-US" sz="2800" dirty="0"/>
          </a:p>
          <a:p>
            <a:pPr eaLnBrk="1" hangingPunct="1"/>
            <a:r>
              <a:rPr lang="en-US" altLang="en-US" sz="2800" dirty="0"/>
              <a:t>45 Han Chinese individuals from Beijing (CHB)</a:t>
            </a:r>
          </a:p>
          <a:p>
            <a:pPr eaLnBrk="1" hangingPunct="1"/>
            <a:endParaRPr lang="en-US" altLang="en-US" sz="2800" dirty="0"/>
          </a:p>
          <a:p>
            <a:pPr eaLnBrk="1" hangingPunct="1"/>
            <a:r>
              <a:rPr lang="en-US" altLang="en-US" sz="2800" dirty="0"/>
              <a:t>45 Japanese individuals from Tokyo (JPT)</a:t>
            </a:r>
          </a:p>
        </p:txBody>
      </p:sp>
    </p:spTree>
    <p:extLst>
      <p:ext uri="{BB962C8B-B14F-4D97-AF65-F5344CB8AC3E}">
        <p14:creationId xmlns:p14="http://schemas.microsoft.com/office/powerpoint/2010/main" val="779303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026"/>
          <p:cNvSpPr>
            <a:spLocks noGrp="1" noChangeArrowheads="1"/>
          </p:cNvSpPr>
          <p:nvPr>
            <p:ph type="title"/>
          </p:nvPr>
        </p:nvSpPr>
        <p:spPr>
          <a:xfrm>
            <a:off x="2201863" y="304800"/>
            <a:ext cx="7772400" cy="1143000"/>
          </a:xfrm>
        </p:spPr>
        <p:txBody>
          <a:bodyPr/>
          <a:lstStyle/>
          <a:p>
            <a:pPr eaLnBrk="1" hangingPunct="1"/>
            <a:r>
              <a:rPr lang="en-US" altLang="en-US" sz="3600">
                <a:latin typeface="Comic Sans MS" charset="0"/>
              </a:rPr>
              <a:t>Haplotype Map of the Human Genome</a:t>
            </a:r>
            <a:endParaRPr lang="en-US" altLang="en-US" sz="4800" b="1">
              <a:latin typeface="Comic Sans MS" charset="0"/>
            </a:endParaRPr>
          </a:p>
        </p:txBody>
      </p:sp>
      <p:sp>
        <p:nvSpPr>
          <p:cNvPr id="3075" name="Text Box 1027"/>
          <p:cNvSpPr txBox="1">
            <a:spLocks noChangeArrowheads="1"/>
          </p:cNvSpPr>
          <p:nvPr/>
        </p:nvSpPr>
        <p:spPr bwMode="auto">
          <a:xfrm>
            <a:off x="1981201" y="3276601"/>
            <a:ext cx="7980363"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defTabSz="457200"/>
            <a:r>
              <a:rPr lang="en-US" altLang="en-US" sz="2000" dirty="0">
                <a:solidFill>
                  <a:srgbClr val="2F2B20"/>
                </a:solidFill>
                <a:latin typeface="Comic Sans MS" charset="0"/>
              </a:rPr>
              <a:t>Goals:</a:t>
            </a:r>
          </a:p>
          <a:p>
            <a:pPr defTabSz="457200"/>
            <a:endParaRPr lang="en-US" altLang="en-US" sz="2000" dirty="0">
              <a:solidFill>
                <a:srgbClr val="2F2B20"/>
              </a:solidFill>
              <a:latin typeface="Comic Sans MS" charset="0"/>
            </a:endParaRPr>
          </a:p>
          <a:p>
            <a:pPr defTabSz="457200">
              <a:buFontTx/>
              <a:buChar char="•"/>
            </a:pPr>
            <a:r>
              <a:rPr lang="en-US" altLang="en-US" sz="2000" dirty="0">
                <a:solidFill>
                  <a:srgbClr val="2F2B20"/>
                </a:solidFill>
                <a:latin typeface="Comic Sans MS" charset="0"/>
              </a:rPr>
              <a:t>Define patterns of genetic variation across human genome</a:t>
            </a:r>
          </a:p>
          <a:p>
            <a:pPr defTabSz="457200">
              <a:buFontTx/>
              <a:buChar char="•"/>
            </a:pPr>
            <a:r>
              <a:rPr lang="en-US" altLang="en-US" sz="2000" dirty="0">
                <a:solidFill>
                  <a:srgbClr val="2F2B20"/>
                </a:solidFill>
                <a:latin typeface="Comic Sans MS" charset="0"/>
              </a:rPr>
              <a:t>Guide selection of SNPs efficiently to “tag” common variants</a:t>
            </a:r>
          </a:p>
          <a:p>
            <a:pPr defTabSz="457200">
              <a:buFontTx/>
              <a:buChar char="•"/>
            </a:pPr>
            <a:r>
              <a:rPr lang="en-US" altLang="en-US" sz="2000" dirty="0">
                <a:solidFill>
                  <a:srgbClr val="2F2B20"/>
                </a:solidFill>
                <a:latin typeface="Comic Sans MS" charset="0"/>
              </a:rPr>
              <a:t>Public release of all data (assays, genotypes)</a:t>
            </a:r>
          </a:p>
          <a:p>
            <a:pPr defTabSz="457200">
              <a:buFontTx/>
              <a:buChar char="•"/>
            </a:pPr>
            <a:endParaRPr lang="en-US" altLang="en-US" sz="2000" i="1" dirty="0">
              <a:solidFill>
                <a:srgbClr val="2F2B20"/>
              </a:solidFill>
              <a:latin typeface="Comic Sans MS" charset="0"/>
            </a:endParaRPr>
          </a:p>
          <a:p>
            <a:pPr defTabSz="457200">
              <a:buFontTx/>
              <a:buChar char="•"/>
            </a:pPr>
            <a:endParaRPr lang="en-US" altLang="en-US" sz="2000" i="1" dirty="0">
              <a:solidFill>
                <a:srgbClr val="2F2B20"/>
              </a:solidFill>
              <a:latin typeface="Comic Sans MS" charset="0"/>
            </a:endParaRPr>
          </a:p>
          <a:p>
            <a:pPr defTabSz="457200">
              <a:buFontTx/>
              <a:buChar char="•"/>
            </a:pPr>
            <a:r>
              <a:rPr lang="en-US" altLang="en-US" sz="2800" i="1" dirty="0">
                <a:solidFill>
                  <a:srgbClr val="0000FF"/>
                </a:solidFill>
                <a:latin typeface="Comic Sans MS" charset="0"/>
              </a:rPr>
              <a:t>Phase I:      1.3 M markers in 269 people</a:t>
            </a:r>
          </a:p>
          <a:p>
            <a:pPr defTabSz="457200"/>
            <a:r>
              <a:rPr lang="en-US" altLang="en-US" sz="2800" i="1" dirty="0">
                <a:solidFill>
                  <a:srgbClr val="0000FF"/>
                </a:solidFill>
                <a:latin typeface="Comic Sans MS" charset="0"/>
              </a:rPr>
              <a:t>  Phase II:  +2.8 M markers in 270 people</a:t>
            </a:r>
            <a:endParaRPr lang="en-US" altLang="en-US" sz="2800" dirty="0">
              <a:solidFill>
                <a:srgbClr val="2F2B20"/>
              </a:solidFill>
              <a:latin typeface="Comic Sans MS" charset="0"/>
            </a:endParaRPr>
          </a:p>
        </p:txBody>
      </p:sp>
      <p:pic>
        <p:nvPicPr>
          <p:cNvPr id="3076" name="Picture 1028"/>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352800" y="1524001"/>
            <a:ext cx="5486400"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1029" descr="HapMap logo print copy"/>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3200400" y="1447800"/>
            <a:ext cx="571500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646376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2209800" y="0"/>
            <a:ext cx="7772400" cy="1143000"/>
          </a:xfrm>
        </p:spPr>
        <p:txBody>
          <a:bodyPr/>
          <a:lstStyle/>
          <a:p>
            <a:pPr eaLnBrk="1" hangingPunct="1"/>
            <a:r>
              <a:rPr lang="en-US" altLang="en-US"/>
              <a:t>HapMap Project</a:t>
            </a:r>
          </a:p>
        </p:txBody>
      </p:sp>
      <p:sp>
        <p:nvSpPr>
          <p:cNvPr id="4099" name="Rectangle 3"/>
          <p:cNvSpPr>
            <a:spLocks noGrp="1" noChangeArrowheads="1"/>
          </p:cNvSpPr>
          <p:nvPr>
            <p:ph type="body" idx="1"/>
          </p:nvPr>
        </p:nvSpPr>
        <p:spPr>
          <a:xfrm>
            <a:off x="2286000" y="1371600"/>
            <a:ext cx="7772400" cy="5257800"/>
          </a:xfrm>
        </p:spPr>
        <p:txBody>
          <a:bodyPr/>
          <a:lstStyle/>
          <a:p>
            <a:pPr eaLnBrk="1" hangingPunct="1"/>
            <a:r>
              <a:rPr lang="en-US" altLang="en-US" sz="2800" dirty="0"/>
              <a:t>The </a:t>
            </a:r>
            <a:r>
              <a:rPr lang="en-US" altLang="en-US" sz="2800" b="1" dirty="0" err="1"/>
              <a:t>HapMap</a:t>
            </a:r>
            <a:r>
              <a:rPr lang="en-US" altLang="en-US" sz="2800" dirty="0"/>
              <a:t> Project tests linkage between SNPs in various sub-populations.</a:t>
            </a:r>
          </a:p>
          <a:p>
            <a:pPr eaLnBrk="1" hangingPunct="1"/>
            <a:endParaRPr lang="en-US" altLang="en-US" sz="1000" dirty="0"/>
          </a:p>
          <a:p>
            <a:pPr eaLnBrk="1" hangingPunct="1"/>
            <a:r>
              <a:rPr lang="en-US" altLang="en-US" sz="2800" dirty="0"/>
              <a:t>For a group of linked SNPs recombination may be rare over tens of thousands of bases</a:t>
            </a:r>
          </a:p>
          <a:p>
            <a:pPr eaLnBrk="1" hangingPunct="1"/>
            <a:endParaRPr lang="en-US" altLang="en-US" sz="1000" dirty="0"/>
          </a:p>
          <a:p>
            <a:pPr eaLnBrk="1" hangingPunct="1"/>
            <a:r>
              <a:rPr lang="en-US" altLang="en-US" sz="2800" dirty="0"/>
              <a:t>A few </a:t>
            </a:r>
            <a:r>
              <a:rPr lang="en-US" altLang="en-US" sz="2800" dirty="0">
                <a:solidFill>
                  <a:srgbClr val="FF0000"/>
                </a:solidFill>
              </a:rPr>
              <a:t>"</a:t>
            </a:r>
            <a:r>
              <a:rPr lang="en-US" altLang="en-US" sz="2800" b="1" dirty="0">
                <a:solidFill>
                  <a:srgbClr val="FF0000"/>
                </a:solidFill>
              </a:rPr>
              <a:t>tag</a:t>
            </a:r>
            <a:r>
              <a:rPr lang="en-US" altLang="en-US" sz="2800" dirty="0">
                <a:solidFill>
                  <a:srgbClr val="FF0000"/>
                </a:solidFill>
              </a:rPr>
              <a:t> </a:t>
            </a:r>
            <a:r>
              <a:rPr lang="en-US" altLang="en-US" sz="2800" b="1" dirty="0">
                <a:solidFill>
                  <a:srgbClr val="FF0000"/>
                </a:solidFill>
              </a:rPr>
              <a:t>SNPs</a:t>
            </a:r>
            <a:r>
              <a:rPr lang="en-US" altLang="en-US" sz="2800" dirty="0">
                <a:solidFill>
                  <a:srgbClr val="FF0000"/>
                </a:solidFill>
              </a:rPr>
              <a:t>" </a:t>
            </a:r>
            <a:r>
              <a:rPr lang="en-US" altLang="en-US" sz="2800" dirty="0"/>
              <a:t>can be used to identify genotypes for groups of linked SNPs</a:t>
            </a:r>
          </a:p>
          <a:p>
            <a:pPr eaLnBrk="1" hangingPunct="1"/>
            <a:endParaRPr lang="en-US" altLang="en-US" sz="1000" dirty="0"/>
          </a:p>
          <a:p>
            <a:pPr eaLnBrk="1" hangingPunct="1"/>
            <a:r>
              <a:rPr lang="en-US" altLang="en-US" sz="2800" dirty="0"/>
              <a:t>Makes it possible to survey the whole genome with fewer markers </a:t>
            </a:r>
            <a:r>
              <a:rPr lang="en-US" altLang="en-US" sz="3200" b="1" dirty="0">
                <a:solidFill>
                  <a:srgbClr val="FF0000"/>
                </a:solidFill>
              </a:rPr>
              <a:t>(</a:t>
            </a:r>
            <a:r>
              <a:rPr lang="en-US" altLang="en-US" sz="2400" b="1" dirty="0">
                <a:solidFill>
                  <a:srgbClr val="FF0000"/>
                </a:solidFill>
              </a:rPr>
              <a:t>1/3</a:t>
            </a:r>
            <a:r>
              <a:rPr lang="en-US" altLang="en-US" sz="3200" b="1" dirty="0">
                <a:solidFill>
                  <a:srgbClr val="FF0000"/>
                </a:solidFill>
              </a:rPr>
              <a:t>-</a:t>
            </a:r>
            <a:r>
              <a:rPr lang="en-US" altLang="en-US" sz="2400" b="1" dirty="0">
                <a:solidFill>
                  <a:srgbClr val="FF0000"/>
                </a:solidFill>
              </a:rPr>
              <a:t>1/10th</a:t>
            </a:r>
            <a:r>
              <a:rPr lang="en-US" altLang="en-US" sz="3200" b="1" dirty="0">
                <a:solidFill>
                  <a:srgbClr val="FF0000"/>
                </a:solidFill>
              </a:rPr>
              <a:t>)</a:t>
            </a:r>
            <a:endParaRPr lang="en-US" altLang="en-US" sz="2800" b="1" dirty="0">
              <a:solidFill>
                <a:srgbClr val="FF0000"/>
              </a:solidFill>
            </a:endParaRPr>
          </a:p>
        </p:txBody>
      </p:sp>
    </p:spTree>
    <p:extLst>
      <p:ext uri="{BB962C8B-B14F-4D97-AF65-F5344CB8AC3E}">
        <p14:creationId xmlns:p14="http://schemas.microsoft.com/office/powerpoint/2010/main" val="9998005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8629"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051051" y="2238376"/>
            <a:ext cx="3317875" cy="2422525"/>
          </a:xfrm>
          <a:prstGeom prst="rect">
            <a:avLst/>
          </a:prstGeom>
          <a:noFill/>
          <a:extLst>
            <a:ext uri="{909E8E84-426E-40DD-AFC4-6F175D3DCCD1}">
              <a14:hiddenFill xmlns:a14="http://schemas.microsoft.com/office/drawing/2010/main">
                <a:solidFill>
                  <a:srgbClr val="FFFFFF"/>
                </a:solidFill>
              </a14:hiddenFill>
            </a:ext>
          </a:extLst>
        </p:spPr>
      </p:pic>
      <p:sp>
        <p:nvSpPr>
          <p:cNvPr id="538630" name="Text Box 6"/>
          <p:cNvSpPr txBox="1">
            <a:spLocks noChangeArrowheads="1"/>
          </p:cNvSpPr>
          <p:nvPr/>
        </p:nvSpPr>
        <p:spPr bwMode="auto">
          <a:xfrm>
            <a:off x="4124326" y="268289"/>
            <a:ext cx="356738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r>
              <a:rPr lang="en-US" altLang="en-US" sz="3200" dirty="0">
                <a:solidFill>
                  <a:srgbClr val="2F2B20"/>
                </a:solidFill>
              </a:rPr>
              <a:t>Genotyping Systems</a:t>
            </a:r>
          </a:p>
        </p:txBody>
      </p:sp>
      <p:sp>
        <p:nvSpPr>
          <p:cNvPr id="538632" name="Text Box 8"/>
          <p:cNvSpPr txBox="1">
            <a:spLocks noChangeArrowheads="1"/>
          </p:cNvSpPr>
          <p:nvPr/>
        </p:nvSpPr>
        <p:spPr bwMode="auto">
          <a:xfrm>
            <a:off x="1958975" y="5137151"/>
            <a:ext cx="3900488" cy="10618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spcBef>
                <a:spcPct val="50000"/>
              </a:spcBef>
            </a:pPr>
            <a:r>
              <a:rPr lang="en-US" altLang="en-US" b="1">
                <a:solidFill>
                  <a:srgbClr val="2F2B20"/>
                </a:solidFill>
              </a:rPr>
              <a:t>100,000 or 500,000 Quasi-Random SNPs</a:t>
            </a:r>
          </a:p>
          <a:p>
            <a:pPr defTabSz="457200">
              <a:spcBef>
                <a:spcPct val="50000"/>
              </a:spcBef>
            </a:pPr>
            <a:endParaRPr lang="en-US" altLang="en-US" b="1">
              <a:solidFill>
                <a:srgbClr val="2F2B20"/>
              </a:solidFill>
            </a:endParaRPr>
          </a:p>
        </p:txBody>
      </p:sp>
      <p:pic>
        <p:nvPicPr>
          <p:cNvPr id="538633" name="Picture 9" descr="Slide7"/>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594350" y="2014539"/>
            <a:ext cx="5073650" cy="3017837"/>
          </a:xfrm>
          <a:prstGeom prst="rect">
            <a:avLst/>
          </a:prstGeom>
          <a:noFill/>
          <a:extLst>
            <a:ext uri="{909E8E84-426E-40DD-AFC4-6F175D3DCCD1}">
              <a14:hiddenFill xmlns:a14="http://schemas.microsoft.com/office/drawing/2010/main">
                <a:solidFill>
                  <a:srgbClr val="FFFFFF"/>
                </a:solidFill>
              </a14:hiddenFill>
            </a:ext>
          </a:extLst>
        </p:spPr>
      </p:pic>
      <p:sp>
        <p:nvSpPr>
          <p:cNvPr id="538634" name="Text Box 10"/>
          <p:cNvSpPr txBox="1">
            <a:spLocks noChangeArrowheads="1"/>
          </p:cNvSpPr>
          <p:nvPr/>
        </p:nvSpPr>
        <p:spPr bwMode="auto">
          <a:xfrm>
            <a:off x="6280150" y="5159375"/>
            <a:ext cx="434498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r>
              <a:rPr lang="en-US" altLang="en-US" b="1" dirty="0">
                <a:solidFill>
                  <a:srgbClr val="2F2B20"/>
                </a:solidFill>
              </a:rPr>
              <a:t>100,000, 317,000, 550,000, </a:t>
            </a:r>
            <a:r>
              <a:rPr lang="en-US" altLang="en-US" b="1" dirty="0">
                <a:solidFill>
                  <a:srgbClr val="FF0000"/>
                </a:solidFill>
              </a:rPr>
              <a:t>650,000Y SNPs</a:t>
            </a:r>
          </a:p>
        </p:txBody>
      </p:sp>
      <p:sp>
        <p:nvSpPr>
          <p:cNvPr id="538635" name="Text Box 11"/>
          <p:cNvSpPr txBox="1">
            <a:spLocks noChangeArrowheads="1"/>
          </p:cNvSpPr>
          <p:nvPr/>
        </p:nvSpPr>
        <p:spPr bwMode="auto">
          <a:xfrm>
            <a:off x="2886076" y="1284289"/>
            <a:ext cx="2062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spcBef>
                <a:spcPct val="50000"/>
              </a:spcBef>
            </a:pPr>
            <a:r>
              <a:rPr lang="en-US" altLang="en-US" sz="2000" b="1">
                <a:solidFill>
                  <a:srgbClr val="2F2B20"/>
                </a:solidFill>
              </a:rPr>
              <a:t>Affymetrix </a:t>
            </a:r>
          </a:p>
        </p:txBody>
      </p:sp>
      <p:sp>
        <p:nvSpPr>
          <p:cNvPr id="538636" name="Text Box 12"/>
          <p:cNvSpPr txBox="1">
            <a:spLocks noChangeArrowheads="1"/>
          </p:cNvSpPr>
          <p:nvPr/>
        </p:nvSpPr>
        <p:spPr bwMode="auto">
          <a:xfrm>
            <a:off x="7192963" y="1270001"/>
            <a:ext cx="20621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defTabSz="457200">
              <a:spcBef>
                <a:spcPct val="50000"/>
              </a:spcBef>
            </a:pPr>
            <a:r>
              <a:rPr lang="en-US" altLang="en-US" sz="2000" b="1">
                <a:solidFill>
                  <a:srgbClr val="2F2B20"/>
                </a:solidFill>
              </a:rPr>
              <a:t>Illumina </a:t>
            </a:r>
          </a:p>
        </p:txBody>
      </p:sp>
      <p:sp>
        <p:nvSpPr>
          <p:cNvPr id="538637" name="Line 13"/>
          <p:cNvSpPr>
            <a:spLocks noChangeShapeType="1"/>
          </p:cNvSpPr>
          <p:nvPr/>
        </p:nvSpPr>
        <p:spPr bwMode="auto">
          <a:xfrm>
            <a:off x="1524000" y="1093788"/>
            <a:ext cx="9144000" cy="0"/>
          </a:xfrm>
          <a:prstGeom prst="line">
            <a:avLst/>
          </a:prstGeom>
          <a:noFill/>
          <a:ln w="38100">
            <a:solidFill>
              <a:srgbClr val="FF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457200"/>
            <a:endParaRPr lang="en-US">
              <a:solidFill>
                <a:srgbClr val="2F2B20"/>
              </a:solidFill>
            </a:endParaRPr>
          </a:p>
        </p:txBody>
      </p:sp>
      <p:sp>
        <p:nvSpPr>
          <p:cNvPr id="538638" name="Text Box 14"/>
          <p:cNvSpPr txBox="1">
            <a:spLocks noChangeArrowheads="1"/>
          </p:cNvSpPr>
          <p:nvPr/>
        </p:nvSpPr>
        <p:spPr bwMode="auto">
          <a:xfrm>
            <a:off x="2051051" y="6089651"/>
            <a:ext cx="738375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defTabSz="457200"/>
            <a:r>
              <a:rPr lang="en-US" altLang="en-US" sz="2400">
                <a:solidFill>
                  <a:srgbClr val="2F2B20"/>
                </a:solidFill>
              </a:rPr>
              <a:t>A significant proportion of common SNPs can be captured</a:t>
            </a:r>
          </a:p>
        </p:txBody>
      </p:sp>
    </p:spTree>
    <p:extLst>
      <p:ext uri="{BB962C8B-B14F-4D97-AF65-F5344CB8AC3E}">
        <p14:creationId xmlns:p14="http://schemas.microsoft.com/office/powerpoint/2010/main" val="2462369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idx="4294967295"/>
          </p:nvPr>
        </p:nvSpPr>
        <p:spPr/>
        <p:txBody>
          <a:bodyPr/>
          <a:lstStyle/>
          <a:p>
            <a:r>
              <a:rPr lang="en-US" altLang="en-US" sz="3600" b="1" dirty="0">
                <a:latin typeface="Arial Hebrew Scholar" charset="-79"/>
                <a:ea typeface="Arial Hebrew Scholar" charset="-79"/>
                <a:cs typeface="Arial Hebrew Scholar" charset="-79"/>
              </a:rPr>
              <a:t>The 1,000 Genomes Project</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885128" y="1249436"/>
            <a:ext cx="7236670" cy="5452163"/>
          </a:xfrm>
          <a:prstGeom prst="rect">
            <a:avLst/>
          </a:prstGeom>
        </p:spPr>
      </p:pic>
    </p:spTree>
    <p:extLst>
      <p:ext uri="{BB962C8B-B14F-4D97-AF65-F5344CB8AC3E}">
        <p14:creationId xmlns:p14="http://schemas.microsoft.com/office/powerpoint/2010/main" val="4780794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450124" y="257908"/>
            <a:ext cx="184731" cy="369332"/>
          </a:xfrm>
          <a:prstGeom prst="rect">
            <a:avLst/>
          </a:prstGeom>
          <a:noFill/>
        </p:spPr>
        <p:txBody>
          <a:bodyPr wrap="none" rtlCol="0">
            <a:spAutoFit/>
          </a:bodyPr>
          <a:lstStyle/>
          <a:p>
            <a:pPr defTabSz="457200"/>
            <a:endParaRPr lang="en-US" dirty="0">
              <a:solidFill>
                <a:srgbClr val="2F2B20"/>
              </a:solidFill>
            </a:endParaRPr>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l="800" b="11600"/>
          <a:stretch/>
        </p:blipFill>
        <p:spPr>
          <a:xfrm>
            <a:off x="1600200" y="627240"/>
            <a:ext cx="8989742" cy="4434617"/>
          </a:xfrm>
          <a:prstGeom prst="rect">
            <a:avLst/>
          </a:prstGeom>
        </p:spPr>
      </p:pic>
    </p:spTree>
    <p:extLst>
      <p:ext uri="{BB962C8B-B14F-4D97-AF65-F5344CB8AC3E}">
        <p14:creationId xmlns:p14="http://schemas.microsoft.com/office/powerpoint/2010/main" val="9245964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36700" y="0"/>
            <a:ext cx="9110382" cy="6858000"/>
          </a:xfrm>
          <a:prstGeom prst="rect">
            <a:avLst/>
          </a:prstGeom>
        </p:spPr>
      </p:pic>
    </p:spTree>
    <p:extLst>
      <p:ext uri="{BB962C8B-B14F-4D97-AF65-F5344CB8AC3E}">
        <p14:creationId xmlns:p14="http://schemas.microsoft.com/office/powerpoint/2010/main" val="6416049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12701"/>
            <a:ext cx="9144000" cy="6818293"/>
          </a:xfrm>
          <a:prstGeom prst="rect">
            <a:avLst/>
          </a:prstGeom>
        </p:spPr>
      </p:pic>
    </p:spTree>
    <p:extLst>
      <p:ext uri="{BB962C8B-B14F-4D97-AF65-F5344CB8AC3E}">
        <p14:creationId xmlns:p14="http://schemas.microsoft.com/office/powerpoint/2010/main" val="9397593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524000" y="0"/>
            <a:ext cx="9129010" cy="6858000"/>
          </a:xfrm>
          <a:prstGeom prst="rect">
            <a:avLst/>
          </a:prstGeom>
        </p:spPr>
      </p:pic>
    </p:spTree>
    <p:extLst>
      <p:ext uri="{BB962C8B-B14F-4D97-AF65-F5344CB8AC3E}">
        <p14:creationId xmlns:p14="http://schemas.microsoft.com/office/powerpoint/2010/main" val="19411260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2">
                    <a:lumMod val="50000"/>
                  </a:schemeClr>
                </a:solidFill>
              </a:rPr>
              <a:t>Types / Genetic Variation</a:t>
            </a:r>
          </a:p>
        </p:txBody>
      </p:sp>
      <p:sp>
        <p:nvSpPr>
          <p:cNvPr id="3" name="Content Placeholder 2"/>
          <p:cNvSpPr>
            <a:spLocks noGrp="1"/>
          </p:cNvSpPr>
          <p:nvPr>
            <p:ph idx="1"/>
          </p:nvPr>
        </p:nvSpPr>
        <p:spPr>
          <a:xfrm>
            <a:off x="157163" y="1417638"/>
            <a:ext cx="11930062" cy="4525963"/>
          </a:xfrm>
        </p:spPr>
        <p:txBody>
          <a:bodyPr>
            <a:normAutofit lnSpcReduction="10000"/>
          </a:bodyPr>
          <a:lstStyle/>
          <a:p>
            <a:pPr lvl="1"/>
            <a:r>
              <a:rPr lang="en-US" b="1" dirty="0"/>
              <a:t>SNP</a:t>
            </a:r>
            <a:r>
              <a:rPr lang="en-US" dirty="0"/>
              <a:t>s - mutations shared amongst a population</a:t>
            </a:r>
          </a:p>
          <a:p>
            <a:pPr lvl="1"/>
            <a:r>
              <a:rPr lang="en-US" b="1" dirty="0"/>
              <a:t>SNV</a:t>
            </a:r>
            <a:r>
              <a:rPr lang="en-US" dirty="0"/>
              <a:t>s - </a:t>
            </a:r>
            <a:r>
              <a:rPr lang="en-US" b="1" dirty="0">
                <a:solidFill>
                  <a:srgbClr val="AB182F"/>
                </a:solidFill>
              </a:rPr>
              <a:t>private mutations</a:t>
            </a:r>
          </a:p>
          <a:p>
            <a:pPr lvl="1"/>
            <a:r>
              <a:rPr lang="en-US" b="1" dirty="0" err="1"/>
              <a:t>Indels</a:t>
            </a:r>
            <a:endParaRPr lang="en-US" b="1" dirty="0"/>
          </a:p>
          <a:p>
            <a:pPr lvl="1"/>
            <a:r>
              <a:rPr lang="en-US" b="1" dirty="0"/>
              <a:t>SV </a:t>
            </a:r>
            <a:r>
              <a:rPr lang="mr-IN" b="1" dirty="0"/>
              <a:t>–</a:t>
            </a:r>
            <a:r>
              <a:rPr lang="en-US" b="1" dirty="0"/>
              <a:t> </a:t>
            </a:r>
            <a:r>
              <a:rPr lang="en-US" dirty="0"/>
              <a:t>structural variation</a:t>
            </a:r>
          </a:p>
          <a:p>
            <a:pPr lvl="1"/>
            <a:endParaRPr lang="en-US" b="1" dirty="0"/>
          </a:p>
          <a:p>
            <a:pPr lvl="1"/>
            <a:r>
              <a:rPr lang="en-US" b="1" dirty="0">
                <a:solidFill>
                  <a:srgbClr val="C00000"/>
                </a:solidFill>
              </a:rPr>
              <a:t>Somatic / Germline </a:t>
            </a:r>
            <a:r>
              <a:rPr lang="en-US" b="1" dirty="0"/>
              <a:t>mutations</a:t>
            </a:r>
          </a:p>
          <a:p>
            <a:pPr lvl="1"/>
            <a:r>
              <a:rPr lang="en-US" b="1" dirty="0"/>
              <a:t>Coding  / non-coding </a:t>
            </a:r>
            <a:r>
              <a:rPr lang="en-US" dirty="0"/>
              <a:t>(not identical to exome/ non exomes)</a:t>
            </a:r>
          </a:p>
          <a:p>
            <a:pPr lvl="1"/>
            <a:endParaRPr lang="en-US" dirty="0"/>
          </a:p>
          <a:p>
            <a:pPr lvl="1"/>
            <a:r>
              <a:rPr lang="en-US" b="1" dirty="0"/>
              <a:t>Effect of mutation </a:t>
            </a:r>
            <a:r>
              <a:rPr lang="en-US" dirty="0"/>
              <a:t>: Synonymous/ Missense/ </a:t>
            </a:r>
            <a:r>
              <a:rPr lang="en-US" b="1" dirty="0">
                <a:solidFill>
                  <a:srgbClr val="FF0000"/>
                </a:solidFill>
              </a:rPr>
              <a:t>Nonsense (=</a:t>
            </a:r>
            <a:r>
              <a:rPr lang="en-US" b="1" dirty="0" err="1">
                <a:solidFill>
                  <a:srgbClr val="FF0000"/>
                </a:solidFill>
              </a:rPr>
              <a:t>LoF</a:t>
            </a:r>
            <a:r>
              <a:rPr lang="en-US" b="1" dirty="0">
                <a:solidFill>
                  <a:srgbClr val="FF0000"/>
                </a:solidFill>
              </a:rPr>
              <a:t>)</a:t>
            </a:r>
          </a:p>
          <a:p>
            <a:pPr lvl="1"/>
            <a:endParaRPr lang="en-US" b="1" dirty="0"/>
          </a:p>
          <a:p>
            <a:pPr lvl="1"/>
            <a:endParaRPr lang="en-US" dirty="0"/>
          </a:p>
        </p:txBody>
      </p:sp>
      <p:sp>
        <p:nvSpPr>
          <p:cNvPr id="6" name="Slide Number Placeholder 5"/>
          <p:cNvSpPr>
            <a:spLocks noGrp="1"/>
          </p:cNvSpPr>
          <p:nvPr>
            <p:ph type="sldNum" sz="quarter" idx="12"/>
          </p:nvPr>
        </p:nvSpPr>
        <p:spPr/>
        <p:txBody>
          <a:bodyPr/>
          <a:lstStyle/>
          <a:p>
            <a:fld id="{55D52C04-6398-4687-87AB-ADE5F421F836}" type="slidenum">
              <a:rPr lang="en-US" smtClean="0">
                <a:solidFill>
                  <a:prstClr val="black">
                    <a:tint val="75000"/>
                  </a:prstClr>
                </a:solidFill>
              </a:rPr>
              <a:pPr/>
              <a:t>4</a:t>
            </a:fld>
            <a:endParaRPr lang="en-US" dirty="0">
              <a:solidFill>
                <a:prstClr val="black">
                  <a:tint val="75000"/>
                </a:prstClr>
              </a:solidFill>
            </a:endParaRPr>
          </a:p>
        </p:txBody>
      </p:sp>
    </p:spTree>
    <p:extLst>
      <p:ext uri="{BB962C8B-B14F-4D97-AF65-F5344CB8AC3E}">
        <p14:creationId xmlns:p14="http://schemas.microsoft.com/office/powerpoint/2010/main" val="122682916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50888F6-2181-B14C-9A59-F589E80DBB7F}"/>
              </a:ext>
            </a:extLst>
          </p:cNvPr>
          <p:cNvSpPr>
            <a:spLocks noGrp="1"/>
          </p:cNvSpPr>
          <p:nvPr>
            <p:ph type="title"/>
          </p:nvPr>
        </p:nvSpPr>
        <p:spPr>
          <a:xfrm>
            <a:off x="1524001" y="17463"/>
            <a:ext cx="9109075" cy="762000"/>
          </a:xfrm>
        </p:spPr>
        <p:txBody>
          <a:bodyPr/>
          <a:lstStyle/>
          <a:p>
            <a:r>
              <a:rPr lang="en-US" altLang="en-US" sz="3200" dirty="0" err="1">
                <a:ea typeface="ＭＳ Ｐゴシック" panose="020B0600070205080204" pitchFamily="34" charset="-128"/>
              </a:rPr>
              <a:t>Hapmap</a:t>
            </a:r>
            <a:r>
              <a:rPr lang="en-US" altLang="en-US" sz="3200" dirty="0">
                <a:ea typeface="ＭＳ Ｐゴシック" panose="020B0600070205080204" pitchFamily="34" charset="-128"/>
              </a:rPr>
              <a:t>, The Pilot Project and The Main Project</a:t>
            </a:r>
          </a:p>
        </p:txBody>
      </p:sp>
      <p:sp>
        <p:nvSpPr>
          <p:cNvPr id="21507" name="TextBox 3">
            <a:extLst>
              <a:ext uri="{FF2B5EF4-FFF2-40B4-BE49-F238E27FC236}">
                <a16:creationId xmlns:a16="http://schemas.microsoft.com/office/drawing/2014/main" id="{62FB4F06-C71C-6F46-A654-421EF668164B}"/>
              </a:ext>
            </a:extLst>
          </p:cNvPr>
          <p:cNvSpPr txBox="1">
            <a:spLocks noChangeArrowheads="1"/>
          </p:cNvSpPr>
          <p:nvPr/>
        </p:nvSpPr>
        <p:spPr bwMode="auto">
          <a:xfrm>
            <a:off x="1631950" y="5076825"/>
            <a:ext cx="6840538" cy="175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ＭＳ Ｐゴシック" panose="020B0600070205080204" pitchFamily="34" charset="-128"/>
              </a:defRPr>
            </a:lvl1pPr>
            <a:lvl2pPr marL="800100" indent="-34290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1000 Genomes Phase 2</a:t>
            </a:r>
          </a:p>
          <a:p>
            <a:pPr marL="800100" marR="0" lvl="1"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Started in 2011</a:t>
            </a:r>
          </a:p>
          <a:p>
            <a:pPr marL="800100" marR="0" lvl="1"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1722 individuals</a:t>
            </a:r>
          </a:p>
          <a:p>
            <a:pPr marL="800100" marR="0" lvl="1"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19 Populations</a:t>
            </a:r>
          </a:p>
          <a:p>
            <a:pPr marL="800100" marR="0" lvl="1"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Low coverage and exome next generation sequencing</a:t>
            </a:r>
          </a:p>
          <a:p>
            <a:pPr marL="800100" marR="0" lvl="1"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endParaRPr kumimoji="0" lang="en-US" altLang="en-US" sz="24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endParaRPr>
          </a:p>
        </p:txBody>
      </p:sp>
      <p:sp>
        <p:nvSpPr>
          <p:cNvPr id="3" name="TextBox 2">
            <a:extLst>
              <a:ext uri="{FF2B5EF4-FFF2-40B4-BE49-F238E27FC236}">
                <a16:creationId xmlns:a16="http://schemas.microsoft.com/office/drawing/2014/main" id="{06D00345-E560-114E-9D42-3A3DEF86CB79}"/>
              </a:ext>
            </a:extLst>
          </p:cNvPr>
          <p:cNvSpPr txBox="1">
            <a:spLocks noChangeArrowheads="1"/>
          </p:cNvSpPr>
          <p:nvPr/>
        </p:nvSpPr>
        <p:spPr bwMode="auto">
          <a:xfrm>
            <a:off x="1524001" y="1081883"/>
            <a:ext cx="8872537" cy="163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1000 Genomes Pilot project</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Started in 2008</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Paper release contained ~14 million </a:t>
            </a:r>
            <a:r>
              <a:rPr kumimoji="0" lang="en-US" altLang="en-US" sz="1600" b="0" i="0" u="none" strike="noStrike" kern="1200" cap="none" spc="0" normalizeH="0" baseline="0" noProof="0" dirty="0" err="1">
                <a:ln>
                  <a:noFill/>
                </a:ln>
                <a:solidFill>
                  <a:srgbClr val="2F2B20"/>
                </a:solidFill>
                <a:effectLst/>
                <a:uLnTx/>
                <a:uFillTx/>
                <a:latin typeface="Arial" panose="020B0604020202020204" pitchFamily="34" charset="0"/>
                <a:ea typeface="ＭＳ Ｐゴシック" panose="020B0600070205080204" pitchFamily="34" charset="-128"/>
                <a:cs typeface="+mn-cs"/>
              </a:rPr>
              <a:t>snps</a:t>
            </a:r>
            <a:endPar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endParaRP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179 individuals</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4 populations</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Low coverage next generation sequencing</a:t>
            </a:r>
            <a:endParaRPr kumimoji="0" lang="en-US" altLang="en-US" sz="24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endParaRPr>
          </a:p>
        </p:txBody>
      </p:sp>
      <p:sp>
        <p:nvSpPr>
          <p:cNvPr id="4" name="TextBox 3">
            <a:extLst>
              <a:ext uri="{FF2B5EF4-FFF2-40B4-BE49-F238E27FC236}">
                <a16:creationId xmlns:a16="http://schemas.microsoft.com/office/drawing/2014/main" id="{9292F3BB-A8B6-8043-AB7E-AD50404B4551}"/>
              </a:ext>
            </a:extLst>
          </p:cNvPr>
          <p:cNvSpPr txBox="1">
            <a:spLocks noChangeArrowheads="1"/>
          </p:cNvSpPr>
          <p:nvPr/>
        </p:nvSpPr>
        <p:spPr bwMode="auto">
          <a:xfrm>
            <a:off x="1524001" y="3078560"/>
            <a:ext cx="8943975"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342900" marR="0" lvl="0" indent="-34290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20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cs typeface="+mn-cs"/>
              </a:rPr>
              <a:t>1000 Genomes Phase 1</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Started in 2009</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Phase 1 release has </a:t>
            </a:r>
            <a:r>
              <a:rPr kumimoji="0" lang="en-US" altLang="en-US" sz="1600" b="1"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36.6millon </a:t>
            </a:r>
            <a:r>
              <a:rPr kumimoji="0" lang="en-US" altLang="en-US" sz="1600" b="1" i="0" u="none" strike="noStrike" kern="1200" cap="none" spc="0" normalizeH="0" baseline="0" noProof="0" dirty="0" err="1">
                <a:ln>
                  <a:noFill/>
                </a:ln>
                <a:solidFill>
                  <a:srgbClr val="2F2B20"/>
                </a:solidFill>
                <a:effectLst/>
                <a:uLnTx/>
                <a:uFillTx/>
                <a:latin typeface="Arial" panose="020B0604020202020204" pitchFamily="34" charset="0"/>
                <a:ea typeface="ＭＳ Ｐゴシック" panose="020B0600070205080204" pitchFamily="34" charset="-128"/>
                <a:cs typeface="+mn-cs"/>
              </a:rPr>
              <a:t>snps</a:t>
            </a:r>
            <a:r>
              <a:rPr kumimoji="0" lang="en-US" altLang="en-US" sz="1600" b="1"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 3.8millon indels and 14K deletions</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1"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1094 individuals</a:t>
            </a: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	</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14 populations</a:t>
            </a:r>
          </a:p>
          <a:p>
            <a:pPr marL="742950" marR="0" lvl="1" indent="-285750" algn="l" defTabSz="914400" rtl="0" eaLnBrk="0" fontAlgn="auto" latinLnBrk="0" hangingPunct="0">
              <a:lnSpc>
                <a:spcPct val="100000"/>
              </a:lnSpc>
              <a:spcBef>
                <a:spcPts val="0"/>
              </a:spcBef>
              <a:spcAft>
                <a:spcPts val="0"/>
              </a:spcAft>
              <a:buClrTx/>
              <a:buSzTx/>
              <a:buFont typeface="Arial" panose="020B0604020202020204" pitchFamily="34" charset="0"/>
              <a:buChar char="•"/>
              <a:tabLst/>
              <a:defRPr/>
            </a:pPr>
            <a:r>
              <a:rPr kumimoji="0" lang="en-US" altLang="en-US" sz="16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rPr>
              <a:t>Low coverage and exome next generation sequencing</a:t>
            </a:r>
            <a:endParaRPr kumimoji="0" lang="en-US" altLang="en-US" sz="2400" b="0" i="0" u="none" strike="noStrike" kern="1200" cap="none" spc="0" normalizeH="0" baseline="0" noProof="0" dirty="0">
              <a:ln>
                <a:noFill/>
              </a:ln>
              <a:solidFill>
                <a:srgbClr val="2F2B20"/>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3910878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5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7" grpId="0"/>
      <p:bldP spid="3" grpId="0"/>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Title 1"/>
          <p:cNvSpPr>
            <a:spLocks noGrp="1"/>
          </p:cNvSpPr>
          <p:nvPr>
            <p:ph type="title" idx="4294967295"/>
          </p:nvPr>
        </p:nvSpPr>
        <p:spPr/>
        <p:txBody>
          <a:bodyPr/>
          <a:lstStyle/>
          <a:p>
            <a:r>
              <a:rPr lang="en-US" altLang="en-US" sz="3600" b="1" dirty="0">
                <a:latin typeface="Arial Hebrew Scholar" charset="-79"/>
                <a:ea typeface="Arial Hebrew Scholar" charset="-79"/>
                <a:cs typeface="Arial Hebrew Scholar" charset="-79"/>
              </a:rPr>
              <a:t>The 1,000 Genomes Project</a:t>
            </a:r>
          </a:p>
        </p:txBody>
      </p:sp>
      <p:sp>
        <p:nvSpPr>
          <p:cNvPr id="3" name="Content Placeholder 2"/>
          <p:cNvSpPr>
            <a:spLocks noGrp="1"/>
          </p:cNvSpPr>
          <p:nvPr>
            <p:ph idx="4294967295"/>
          </p:nvPr>
        </p:nvSpPr>
        <p:spPr/>
        <p:txBody>
          <a:bodyPr>
            <a:normAutofit/>
          </a:bodyPr>
          <a:lstStyle/>
          <a:p>
            <a:pPr>
              <a:lnSpc>
                <a:spcPct val="80000"/>
              </a:lnSpc>
              <a:buFontTx/>
              <a:buNone/>
            </a:pPr>
            <a:endParaRPr lang="en-US" altLang="en-US" sz="2400" i="1" dirty="0">
              <a:latin typeface="Arial Hebrew Scholar" charset="-79"/>
              <a:ea typeface="Arial Hebrew Scholar" charset="-79"/>
              <a:cs typeface="Arial Hebrew Scholar" charset="-79"/>
            </a:endParaRPr>
          </a:p>
          <a:p>
            <a:pPr>
              <a:lnSpc>
                <a:spcPct val="80000"/>
              </a:lnSpc>
            </a:pPr>
            <a:r>
              <a:rPr lang="en-US" altLang="en-US" sz="2400" dirty="0">
                <a:latin typeface="Arial Hebrew Scholar" charset="-79"/>
                <a:ea typeface="Arial Hebrew Scholar" charset="-79"/>
                <a:cs typeface="Arial Hebrew Scholar" charset="-79"/>
              </a:rPr>
              <a:t>Currently being sequenced using </a:t>
            </a:r>
            <a:r>
              <a:rPr lang="en-US" altLang="en-US" sz="2400" b="1" dirty="0">
                <a:latin typeface="Arial Hebrew Scholar" charset="-79"/>
                <a:ea typeface="Arial Hebrew Scholar" charset="-79"/>
                <a:cs typeface="Arial Hebrew Scholar" charset="-79"/>
              </a:rPr>
              <a:t>35-mer </a:t>
            </a:r>
            <a:r>
              <a:rPr lang="en-US" altLang="en-US" sz="2400" b="1" dirty="0" err="1">
                <a:latin typeface="Arial Hebrew Scholar" charset="-79"/>
                <a:ea typeface="Arial Hebrew Scholar" charset="-79"/>
                <a:cs typeface="Arial Hebrew Scholar" charset="-79"/>
              </a:rPr>
              <a:t>illumina</a:t>
            </a:r>
            <a:r>
              <a:rPr lang="en-US" altLang="en-US" sz="2400" b="1" dirty="0">
                <a:latin typeface="Arial Hebrew Scholar" charset="-79"/>
                <a:ea typeface="Arial Hebrew Scholar" charset="-79"/>
                <a:cs typeface="Arial Hebrew Scholar" charset="-79"/>
              </a:rPr>
              <a:t> reads</a:t>
            </a:r>
          </a:p>
          <a:p>
            <a:pPr>
              <a:lnSpc>
                <a:spcPct val="80000"/>
              </a:lnSpc>
            </a:pPr>
            <a:r>
              <a:rPr lang="en-US" altLang="en-US" sz="2400" dirty="0">
                <a:latin typeface="Arial Hebrew Scholar" charset="-79"/>
                <a:ea typeface="Arial Hebrew Scholar" charset="-79"/>
                <a:cs typeface="Arial Hebrew Scholar" charset="-79"/>
              </a:rPr>
              <a:t>If you get a rare variant, may not be able to map the read to the genome</a:t>
            </a:r>
          </a:p>
          <a:p>
            <a:pPr>
              <a:lnSpc>
                <a:spcPct val="80000"/>
              </a:lnSpc>
              <a:buFontTx/>
              <a:buNone/>
            </a:pPr>
            <a:r>
              <a:rPr lang="en-US" altLang="en-US" sz="2400" dirty="0">
                <a:latin typeface="Arial Hebrew Scholar" charset="-79"/>
                <a:ea typeface="Arial Hebrew Scholar" charset="-79"/>
                <a:cs typeface="Arial Hebrew Scholar" charset="-79"/>
              </a:rPr>
              <a:t>		- “Reference genome” vs “</a:t>
            </a:r>
            <a:r>
              <a:rPr lang="en-US" altLang="en-US" sz="2400" i="1" dirty="0">
                <a:latin typeface="Arial Hebrew Scholar" charset="-79"/>
                <a:ea typeface="Arial Hebrew Scholar" charset="-79"/>
                <a:cs typeface="Arial Hebrew Scholar" charset="-79"/>
              </a:rPr>
              <a:t>de novo</a:t>
            </a:r>
            <a:r>
              <a:rPr lang="en-US" altLang="en-US" sz="2400" dirty="0">
                <a:latin typeface="Arial Hebrew Scholar" charset="-79"/>
                <a:ea typeface="Arial Hebrew Scholar" charset="-79"/>
                <a:cs typeface="Arial Hebrew Scholar" charset="-79"/>
              </a:rPr>
              <a:t>” assembly</a:t>
            </a:r>
          </a:p>
          <a:p>
            <a:pPr>
              <a:lnSpc>
                <a:spcPct val="80000"/>
              </a:lnSpc>
              <a:buFontTx/>
              <a:buNone/>
            </a:pPr>
            <a:endParaRPr lang="en-US" altLang="en-US" sz="2400" dirty="0">
              <a:latin typeface="Arial Hebrew Scholar" charset="-79"/>
              <a:ea typeface="Arial Hebrew Scholar" charset="-79"/>
              <a:cs typeface="Arial Hebrew Scholar" charset="-79"/>
            </a:endParaRPr>
          </a:p>
          <a:p>
            <a:pPr>
              <a:lnSpc>
                <a:spcPct val="80000"/>
              </a:lnSpc>
            </a:pPr>
            <a:r>
              <a:rPr lang="en-US" altLang="en-US" sz="2400" dirty="0">
                <a:latin typeface="Arial Hebrew Scholar" charset="-79"/>
                <a:ea typeface="Arial Hebrew Scholar" charset="-79"/>
                <a:cs typeface="Arial Hebrew Scholar" charset="-79"/>
              </a:rPr>
              <a:t>Structural/CNVs –very unlikely to catch much of these. Difficult to ID these with </a:t>
            </a:r>
            <a:r>
              <a:rPr lang="en-US" altLang="en-US" sz="2400" dirty="0">
                <a:solidFill>
                  <a:srgbClr val="FF0000"/>
                </a:solidFill>
                <a:latin typeface="Arial Hebrew Scholar" charset="-79"/>
                <a:ea typeface="Arial Hebrew Scholar" charset="-79"/>
                <a:cs typeface="Arial Hebrew Scholar" charset="-79"/>
              </a:rPr>
              <a:t>35-mers…</a:t>
            </a:r>
          </a:p>
          <a:p>
            <a:pPr>
              <a:lnSpc>
                <a:spcPct val="80000"/>
              </a:lnSpc>
            </a:pPr>
            <a:endParaRPr lang="en-US" altLang="en-US" sz="2400" dirty="0">
              <a:latin typeface="Arial Hebrew Scholar" charset="-79"/>
              <a:ea typeface="Arial Hebrew Scholar" charset="-79"/>
              <a:cs typeface="Arial Hebrew Scholar" charset="-79"/>
            </a:endParaRPr>
          </a:p>
          <a:p>
            <a:pPr>
              <a:lnSpc>
                <a:spcPct val="80000"/>
              </a:lnSpc>
            </a:pPr>
            <a:r>
              <a:rPr lang="en-US" altLang="en-US" sz="2400" dirty="0">
                <a:latin typeface="Arial Hebrew Scholar" charset="-79"/>
                <a:ea typeface="Arial Hebrew Scholar" charset="-79"/>
                <a:cs typeface="Arial Hebrew Scholar" charset="-79"/>
              </a:rPr>
              <a:t>May only be good at catching rare SNPs or structural variants that are small (maybe 10 or less </a:t>
            </a:r>
            <a:r>
              <a:rPr lang="en-US" altLang="en-US" sz="2400" dirty="0" err="1">
                <a:latin typeface="Arial Hebrew Scholar" charset="-79"/>
                <a:ea typeface="Arial Hebrew Scholar" charset="-79"/>
                <a:cs typeface="Arial Hebrew Scholar" charset="-79"/>
              </a:rPr>
              <a:t>bp</a:t>
            </a:r>
            <a:r>
              <a:rPr lang="en-US" altLang="en-US" sz="2400" dirty="0">
                <a:latin typeface="Arial Hebrew Scholar" charset="-79"/>
                <a:ea typeface="Arial Hebrew Scholar" charset="-79"/>
                <a:cs typeface="Arial Hebrew Scholar" charset="-79"/>
              </a:rPr>
              <a:t>)</a:t>
            </a:r>
            <a:br>
              <a:rPr lang="en-US" altLang="en-US" sz="2400" dirty="0">
                <a:latin typeface="Arial Hebrew Scholar" charset="-79"/>
                <a:ea typeface="Arial Hebrew Scholar" charset="-79"/>
                <a:cs typeface="Arial Hebrew Scholar" charset="-79"/>
              </a:rPr>
            </a:br>
            <a:endParaRPr lang="en-US" altLang="en-US" sz="2400" dirty="0">
              <a:latin typeface="Arial Hebrew Scholar" charset="-79"/>
              <a:ea typeface="Arial Hebrew Scholar" charset="-79"/>
              <a:cs typeface="Arial Hebrew Scholar" charset="-79"/>
            </a:endParaRPr>
          </a:p>
        </p:txBody>
      </p:sp>
      <p:pic>
        <p:nvPicPr>
          <p:cNvPr id="2" name="Picture 1">
            <a:extLst>
              <a:ext uri="{FF2B5EF4-FFF2-40B4-BE49-F238E27FC236}">
                <a16:creationId xmlns:a16="http://schemas.microsoft.com/office/drawing/2014/main" id="{86CFCFDD-950B-9845-8C6D-E1FCD0370203}"/>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45813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612901" y="0"/>
            <a:ext cx="8945217" cy="6858000"/>
          </a:xfrm>
          <a:prstGeom prst="rect">
            <a:avLst/>
          </a:prstGeom>
        </p:spPr>
      </p:pic>
    </p:spTree>
    <p:extLst>
      <p:ext uri="{BB962C8B-B14F-4D97-AF65-F5344CB8AC3E}">
        <p14:creationId xmlns:p14="http://schemas.microsoft.com/office/powerpoint/2010/main" val="1612915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70C0"/>
                </a:solidFill>
              </a:rPr>
              <a:t>1000 G</a:t>
            </a:r>
            <a:endParaRPr lang="en-US" dirty="0"/>
          </a:p>
        </p:txBody>
      </p:sp>
      <p:pic>
        <p:nvPicPr>
          <p:cNvPr id="3" name="Picture 2">
            <a:extLst>
              <a:ext uri="{FF2B5EF4-FFF2-40B4-BE49-F238E27FC236}">
                <a16:creationId xmlns:a16="http://schemas.microsoft.com/office/drawing/2014/main" id="{6EB64E5C-8B09-534A-A55A-9F63D3F0D044}"/>
              </a:ext>
            </a:extLst>
          </p:cNvPr>
          <p:cNvPicPr>
            <a:picLocks noChangeAspect="1"/>
          </p:cNvPicPr>
          <p:nvPr/>
        </p:nvPicPr>
        <p:blipFill>
          <a:blip r:embed="rId2"/>
          <a:stretch>
            <a:fillRect/>
          </a:stretch>
        </p:blipFill>
        <p:spPr>
          <a:xfrm>
            <a:off x="1386754" y="1232972"/>
            <a:ext cx="9686899" cy="5435426"/>
          </a:xfrm>
          <a:prstGeom prst="rect">
            <a:avLst/>
          </a:prstGeom>
        </p:spPr>
      </p:pic>
      <p:sp>
        <p:nvSpPr>
          <p:cNvPr id="4" name="TextBox 3">
            <a:extLst>
              <a:ext uri="{FF2B5EF4-FFF2-40B4-BE49-F238E27FC236}">
                <a16:creationId xmlns:a16="http://schemas.microsoft.com/office/drawing/2014/main" id="{9878886A-6A3B-0D4E-B4F9-29B1FBEAB6D3}"/>
              </a:ext>
            </a:extLst>
          </p:cNvPr>
          <p:cNvSpPr txBox="1"/>
          <p:nvPr/>
        </p:nvSpPr>
        <p:spPr>
          <a:xfrm>
            <a:off x="10233212" y="3581353"/>
            <a:ext cx="1600200" cy="369332"/>
          </a:xfrm>
          <a:prstGeom prst="rect">
            <a:avLst/>
          </a:prstGeom>
          <a:noFill/>
        </p:spPr>
        <p:txBody>
          <a:bodyPr wrap="square" rtlCol="0">
            <a:spAutoFit/>
          </a:bodyPr>
          <a:lstStyle/>
          <a:p>
            <a:r>
              <a:rPr lang="en-US" dirty="0"/>
              <a:t>61.9 M SNVs</a:t>
            </a:r>
          </a:p>
        </p:txBody>
      </p:sp>
      <p:sp>
        <p:nvSpPr>
          <p:cNvPr id="6" name="TextBox 5">
            <a:extLst>
              <a:ext uri="{FF2B5EF4-FFF2-40B4-BE49-F238E27FC236}">
                <a16:creationId xmlns:a16="http://schemas.microsoft.com/office/drawing/2014/main" id="{7CBCC353-DC23-C345-82B2-4D36886A4DCB}"/>
              </a:ext>
            </a:extLst>
          </p:cNvPr>
          <p:cNvSpPr txBox="1"/>
          <p:nvPr/>
        </p:nvSpPr>
        <p:spPr>
          <a:xfrm>
            <a:off x="10273553" y="5032542"/>
            <a:ext cx="1600200" cy="369332"/>
          </a:xfrm>
          <a:prstGeom prst="rect">
            <a:avLst/>
          </a:prstGeom>
          <a:noFill/>
        </p:spPr>
        <p:txBody>
          <a:bodyPr wrap="square" rtlCol="0">
            <a:spAutoFit/>
          </a:bodyPr>
          <a:lstStyle/>
          <a:p>
            <a:r>
              <a:rPr lang="en-US" dirty="0"/>
              <a:t>22.4 M SNVs</a:t>
            </a:r>
          </a:p>
        </p:txBody>
      </p:sp>
    </p:spTree>
    <p:extLst>
      <p:ext uri="{BB962C8B-B14F-4D97-AF65-F5344CB8AC3E}">
        <p14:creationId xmlns:p14="http://schemas.microsoft.com/office/powerpoint/2010/main" val="2512432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dirty="0">
                <a:solidFill>
                  <a:srgbClr val="0070C0"/>
                </a:solidFill>
              </a:rPr>
              <a:t>1000 G</a:t>
            </a:r>
            <a:endParaRPr lang="en-US" dirty="0"/>
          </a:p>
        </p:txBody>
      </p:sp>
      <p:pic>
        <p:nvPicPr>
          <p:cNvPr id="5" name="Picture 4">
            <a:extLst>
              <a:ext uri="{FF2B5EF4-FFF2-40B4-BE49-F238E27FC236}">
                <a16:creationId xmlns:a16="http://schemas.microsoft.com/office/drawing/2014/main" id="{D08C6680-7BA5-C948-81F1-2227BEE79CBC}"/>
              </a:ext>
            </a:extLst>
          </p:cNvPr>
          <p:cNvPicPr>
            <a:picLocks noChangeAspect="1"/>
          </p:cNvPicPr>
          <p:nvPr/>
        </p:nvPicPr>
        <p:blipFill>
          <a:blip r:embed="rId2"/>
          <a:stretch>
            <a:fillRect/>
          </a:stretch>
        </p:blipFill>
        <p:spPr>
          <a:xfrm>
            <a:off x="42661" y="2804"/>
            <a:ext cx="11884879" cy="6685244"/>
          </a:xfrm>
          <a:prstGeom prst="rect">
            <a:avLst/>
          </a:prstGeom>
        </p:spPr>
      </p:pic>
      <p:sp>
        <p:nvSpPr>
          <p:cNvPr id="7" name="TextBox 6">
            <a:extLst>
              <a:ext uri="{FF2B5EF4-FFF2-40B4-BE49-F238E27FC236}">
                <a16:creationId xmlns:a16="http://schemas.microsoft.com/office/drawing/2014/main" id="{C686C01B-C791-2944-BF54-48E9B3381A27}"/>
              </a:ext>
            </a:extLst>
          </p:cNvPr>
          <p:cNvSpPr txBox="1"/>
          <p:nvPr/>
        </p:nvSpPr>
        <p:spPr>
          <a:xfrm>
            <a:off x="900953" y="5836024"/>
            <a:ext cx="4625788" cy="923330"/>
          </a:xfrm>
          <a:prstGeom prst="rect">
            <a:avLst/>
          </a:prstGeom>
          <a:noFill/>
        </p:spPr>
        <p:txBody>
          <a:bodyPr wrap="square" rtlCol="0">
            <a:spAutoFit/>
          </a:bodyPr>
          <a:lstStyle/>
          <a:p>
            <a:r>
              <a:rPr lang="en-US" dirty="0"/>
              <a:t>For more</a:t>
            </a:r>
          </a:p>
          <a:p>
            <a:r>
              <a:rPr lang="en-US" b="1" dirty="0"/>
              <a:t>The 1000 Genomes Project Advanced Information Laura Clarke</a:t>
            </a:r>
          </a:p>
        </p:txBody>
      </p:sp>
    </p:spTree>
    <p:extLst>
      <p:ext uri="{BB962C8B-B14F-4D97-AF65-F5344CB8AC3E}">
        <p14:creationId xmlns:p14="http://schemas.microsoft.com/office/powerpoint/2010/main" val="42462791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0ED9777A-8EF6-1D44-886B-F411DB3351E4}"/>
              </a:ext>
            </a:extLst>
          </p:cNvPr>
          <p:cNvSpPr>
            <a:spLocks noGrp="1"/>
          </p:cNvSpPr>
          <p:nvPr>
            <p:ph type="title"/>
          </p:nvPr>
        </p:nvSpPr>
        <p:spPr/>
        <p:txBody>
          <a:bodyPr/>
          <a:lstStyle/>
          <a:p>
            <a:r>
              <a:rPr lang="en-US" altLang="en-US">
                <a:ea typeface="ＭＳ Ｐゴシック" panose="020B0600070205080204" pitchFamily="34" charset="-128"/>
              </a:rPr>
              <a:t>Data Availability</a:t>
            </a:r>
          </a:p>
        </p:txBody>
      </p:sp>
      <p:sp>
        <p:nvSpPr>
          <p:cNvPr id="25603" name="Content Placeholder 2">
            <a:extLst>
              <a:ext uri="{FF2B5EF4-FFF2-40B4-BE49-F238E27FC236}">
                <a16:creationId xmlns:a16="http://schemas.microsoft.com/office/drawing/2014/main" id="{E1A4F4C6-CCF2-B940-9247-DAC752E926BE}"/>
              </a:ext>
            </a:extLst>
          </p:cNvPr>
          <p:cNvSpPr>
            <a:spLocks noGrp="1"/>
          </p:cNvSpPr>
          <p:nvPr>
            <p:ph idx="1"/>
          </p:nvPr>
        </p:nvSpPr>
        <p:spPr>
          <a:xfrm>
            <a:off x="1808163" y="1219200"/>
            <a:ext cx="8610600" cy="4351338"/>
          </a:xfrm>
        </p:spPr>
        <p:txBody>
          <a:bodyPr>
            <a:normAutofit lnSpcReduction="10000"/>
          </a:bodyPr>
          <a:lstStyle/>
          <a:p>
            <a:r>
              <a:rPr lang="en-US" altLang="en-US">
                <a:ea typeface="ＭＳ Ｐゴシック" panose="020B0600070205080204" pitchFamily="34" charset="-128"/>
              </a:rPr>
              <a:t>FTP site: </a:t>
            </a:r>
            <a:r>
              <a:rPr lang="en-US" altLang="en-US">
                <a:solidFill>
                  <a:srgbClr val="568235"/>
                </a:solidFill>
                <a:ea typeface="ＭＳ Ｐゴシック" panose="020B0600070205080204" pitchFamily="34" charset="-128"/>
                <a:hlinkClick r:id="rId3" action="ppaction://hlinkfile"/>
              </a:rPr>
              <a:t>ftp://ftp.1000genomes.ebi.ac.uk/vol1/ftp/</a:t>
            </a:r>
            <a:endParaRPr lang="en-US" altLang="en-US">
              <a:solidFill>
                <a:srgbClr val="568235"/>
              </a:solidFill>
              <a:ea typeface="ＭＳ Ｐゴシック" panose="020B0600070205080204" pitchFamily="34" charset="-128"/>
            </a:endParaRPr>
          </a:p>
          <a:p>
            <a:pPr lvl="1"/>
            <a:r>
              <a:rPr lang="en-US" altLang="en-US"/>
              <a:t>Raw Data Files</a:t>
            </a:r>
          </a:p>
          <a:p>
            <a:r>
              <a:rPr lang="en-US" altLang="en-US">
                <a:ea typeface="ＭＳ Ｐゴシック" panose="020B0600070205080204" pitchFamily="34" charset="-128"/>
              </a:rPr>
              <a:t>AWS Amazon Cloud: </a:t>
            </a:r>
            <a:r>
              <a:rPr lang="en-US" altLang="en-US">
                <a:ea typeface="ＭＳ Ｐゴシック" panose="020B0600070205080204" pitchFamily="34" charset="-128"/>
                <a:hlinkClick r:id="rId4"/>
              </a:rPr>
              <a:t>http://aws.amazon.com/1000genomes/</a:t>
            </a:r>
            <a:endParaRPr lang="en-US" altLang="en-US">
              <a:ea typeface="ＭＳ Ｐゴシック" panose="020B0600070205080204" pitchFamily="34" charset="-128"/>
            </a:endParaRPr>
          </a:p>
          <a:p>
            <a:pPr lvl="1"/>
            <a:r>
              <a:rPr lang="en-US" altLang="en-US"/>
              <a:t>FTP mirror</a:t>
            </a:r>
          </a:p>
          <a:p>
            <a:r>
              <a:rPr lang="en-US" altLang="en-US">
                <a:ea typeface="ＭＳ Ｐゴシック" panose="020B0600070205080204" pitchFamily="34" charset="-128"/>
              </a:rPr>
              <a:t>Web site: </a:t>
            </a:r>
            <a:r>
              <a:rPr lang="en-US" altLang="en-US">
                <a:ea typeface="ＭＳ Ｐゴシック" panose="020B0600070205080204" pitchFamily="34" charset="-128"/>
                <a:hlinkClick r:id="rId5"/>
              </a:rPr>
              <a:t>http://www.1000genomes.org</a:t>
            </a:r>
            <a:endParaRPr lang="en-US" altLang="en-US">
              <a:ea typeface="ＭＳ Ｐゴシック" panose="020B0600070205080204" pitchFamily="34" charset="-128"/>
            </a:endParaRPr>
          </a:p>
          <a:p>
            <a:pPr lvl="1"/>
            <a:r>
              <a:rPr lang="en-US" altLang="en-US"/>
              <a:t>Release Announcements</a:t>
            </a:r>
          </a:p>
          <a:p>
            <a:pPr lvl="1"/>
            <a:r>
              <a:rPr lang="en-US" altLang="en-US"/>
              <a:t>Documentation</a:t>
            </a:r>
          </a:p>
          <a:p>
            <a:r>
              <a:rPr lang="en-US" altLang="en-US">
                <a:ea typeface="ＭＳ Ｐゴシック" panose="020B0600070205080204" pitchFamily="34" charset="-128"/>
              </a:rPr>
              <a:t>Ensembl Style Browser: </a:t>
            </a:r>
            <a:r>
              <a:rPr lang="en-US" altLang="en-US">
                <a:ea typeface="ＭＳ Ｐゴシック" panose="020B0600070205080204" pitchFamily="34" charset="-128"/>
                <a:hlinkClick r:id="rId6"/>
              </a:rPr>
              <a:t>http://browser.1000genomes.org</a:t>
            </a:r>
            <a:endParaRPr lang="en-US" altLang="en-US">
              <a:ea typeface="ＭＳ Ｐゴシック" panose="020B0600070205080204" pitchFamily="34" charset="-128"/>
            </a:endParaRPr>
          </a:p>
          <a:p>
            <a:pPr lvl="1"/>
            <a:r>
              <a:rPr lang="en-US" altLang="en-US"/>
              <a:t>Browse 1000 Genomes variants in Genomic Context</a:t>
            </a:r>
          </a:p>
          <a:p>
            <a:pPr lvl="1"/>
            <a:r>
              <a:rPr lang="en-US" altLang="en-US"/>
              <a:t>Variant Effect Predictor</a:t>
            </a:r>
          </a:p>
          <a:p>
            <a:pPr lvl="1"/>
            <a:r>
              <a:rPr lang="en-US" altLang="en-US"/>
              <a:t>Data Slicer</a:t>
            </a:r>
          </a:p>
          <a:p>
            <a:pPr lvl="1"/>
            <a:r>
              <a:rPr lang="en-US" altLang="en-US"/>
              <a:t>Other Tools</a:t>
            </a:r>
          </a:p>
          <a:p>
            <a:endParaRPr lang="en-US" altLang="en-US">
              <a:ea typeface="ＭＳ Ｐゴシック" panose="020B0600070205080204" pitchFamily="34" charset="-128"/>
            </a:endParaRPr>
          </a:p>
        </p:txBody>
      </p:sp>
      <p:sp>
        <p:nvSpPr>
          <p:cNvPr id="25604" name="Slide Number Placeholder 3">
            <a:extLst>
              <a:ext uri="{FF2B5EF4-FFF2-40B4-BE49-F238E27FC236}">
                <a16:creationId xmlns:a16="http://schemas.microsoft.com/office/drawing/2014/main" id="{5613F511-7232-B340-9251-366451129818}"/>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fld id="{EB79F282-2F5D-7F4C-9513-CCE4D19A5A1A}" type="slidenum">
              <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l" defTabSz="914400" rtl="0" eaLnBrk="0" fontAlgn="auto" latinLnBrk="0" hangingPunct="0">
                <a:lnSpc>
                  <a:spcPct val="100000"/>
                </a:lnSpc>
                <a:spcBef>
                  <a:spcPts val="0"/>
                </a:spcBef>
                <a:spcAft>
                  <a:spcPts val="0"/>
                </a:spcAft>
                <a:buClrTx/>
                <a:buSzTx/>
                <a:buFontTx/>
                <a:buNone/>
                <a:tabLst/>
                <a:defRPr/>
              </a:pPr>
              <a:t>45</a:t>
            </a:fld>
            <a:endPar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6552098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a:extLst>
              <a:ext uri="{FF2B5EF4-FFF2-40B4-BE49-F238E27FC236}">
                <a16:creationId xmlns:a16="http://schemas.microsoft.com/office/drawing/2014/main" id="{20071268-0739-904C-8950-DABA3A656132}"/>
              </a:ext>
            </a:extLst>
          </p:cNvPr>
          <p:cNvSpPr>
            <a:spLocks noGrp="1"/>
          </p:cNvSpPr>
          <p:nvPr>
            <p:ph type="title"/>
          </p:nvPr>
        </p:nvSpPr>
        <p:spPr>
          <a:xfrm>
            <a:off x="2063750" y="0"/>
            <a:ext cx="8153400" cy="762000"/>
          </a:xfrm>
        </p:spPr>
        <p:txBody>
          <a:bodyPr/>
          <a:lstStyle/>
          <a:p>
            <a:r>
              <a:rPr lang="en-US" altLang="en-US">
                <a:ea typeface="ＭＳ Ｐゴシック" panose="020B0600070205080204" pitchFamily="34" charset="-128"/>
              </a:rPr>
              <a:t>Haploview</a:t>
            </a:r>
          </a:p>
        </p:txBody>
      </p:sp>
      <p:sp>
        <p:nvSpPr>
          <p:cNvPr id="58371" name="Content Placeholder 2">
            <a:extLst>
              <a:ext uri="{FF2B5EF4-FFF2-40B4-BE49-F238E27FC236}">
                <a16:creationId xmlns:a16="http://schemas.microsoft.com/office/drawing/2014/main" id="{901744AC-BB79-1548-A412-ED88ABE2FD1A}"/>
              </a:ext>
            </a:extLst>
          </p:cNvPr>
          <p:cNvSpPr>
            <a:spLocks noGrp="1"/>
          </p:cNvSpPr>
          <p:nvPr>
            <p:ph idx="1"/>
          </p:nvPr>
        </p:nvSpPr>
        <p:spPr>
          <a:xfrm>
            <a:off x="2063750" y="620714"/>
            <a:ext cx="8153400" cy="4351337"/>
          </a:xfrm>
        </p:spPr>
        <p:txBody>
          <a:bodyPr/>
          <a:lstStyle/>
          <a:p>
            <a:r>
              <a:rPr lang="en-US" altLang="en-US">
                <a:ea typeface="ＭＳ Ｐゴシック" panose="020B0600070205080204" pitchFamily="34" charset="-128"/>
              </a:rPr>
              <a:t>haploview</a:t>
            </a:r>
          </a:p>
        </p:txBody>
      </p:sp>
      <p:sp>
        <p:nvSpPr>
          <p:cNvPr id="58372" name="Slide Number Placeholder 3">
            <a:extLst>
              <a:ext uri="{FF2B5EF4-FFF2-40B4-BE49-F238E27FC236}">
                <a16:creationId xmlns:a16="http://schemas.microsoft.com/office/drawing/2014/main" id="{A177E77F-8656-834D-8A20-847CDB0B6D17}"/>
              </a:ext>
            </a:extLst>
          </p:cNvPr>
          <p:cNvSpPr>
            <a:spLocks noGrp="1"/>
          </p:cNvSpPr>
          <p:nvPr>
            <p:ph type="sldNum" sz="quarter" idx="10"/>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fld id="{F75CE5B8-CC6C-F24F-94AF-59753E404B1B}" type="slidenum">
              <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rPr>
              <a:pPr marL="0" marR="0" lvl="0" indent="0" algn="l" defTabSz="914400" rtl="0" eaLnBrk="0" fontAlgn="auto" latinLnBrk="0" hangingPunct="0">
                <a:lnSpc>
                  <a:spcPct val="100000"/>
                </a:lnSpc>
                <a:spcBef>
                  <a:spcPts val="0"/>
                </a:spcBef>
                <a:spcAft>
                  <a:spcPts val="0"/>
                </a:spcAft>
                <a:buClrTx/>
                <a:buSzTx/>
                <a:buFontTx/>
                <a:buNone/>
                <a:tabLst/>
                <a:defRPr/>
              </a:pPr>
              <a:t>46</a:t>
            </a:fld>
            <a:endParaRPr kumimoji="0" lang="de-DE" altLang="en-US" sz="1200" b="0" i="0" u="none" strike="noStrike" kern="1200" cap="none" spc="0" normalizeH="0" baseline="0" noProof="0">
              <a:ln>
                <a:noFill/>
              </a:ln>
              <a:solidFill>
                <a:srgbClr val="FFFFFF"/>
              </a:solidFill>
              <a:effectLst/>
              <a:uLnTx/>
              <a:uFillTx/>
              <a:latin typeface="Arial" panose="020B0604020202020204" pitchFamily="34" charset="0"/>
              <a:ea typeface="ＭＳ Ｐゴシック" panose="020B0600070205080204" pitchFamily="34" charset="-128"/>
              <a:cs typeface="+mn-cs"/>
            </a:endParaRPr>
          </a:p>
        </p:txBody>
      </p:sp>
      <p:pic>
        <p:nvPicPr>
          <p:cNvPr id="58373" name="Picture 4" descr="haploview_shot.tiff">
            <a:extLst>
              <a:ext uri="{FF2B5EF4-FFF2-40B4-BE49-F238E27FC236}">
                <a16:creationId xmlns:a16="http://schemas.microsoft.com/office/drawing/2014/main" id="{CD6645B5-97F6-674A-AEB0-8DC2BA053646}"/>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2351088" y="1052513"/>
            <a:ext cx="69850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Rectangle 5">
            <a:extLst>
              <a:ext uri="{FF2B5EF4-FFF2-40B4-BE49-F238E27FC236}">
                <a16:creationId xmlns:a16="http://schemas.microsoft.com/office/drawing/2014/main" id="{18A6BDDC-70F0-874F-AED3-10D6E9EDE66E}"/>
              </a:ext>
            </a:extLst>
          </p:cNvPr>
          <p:cNvSpPr>
            <a:spLocks noChangeArrowheads="1"/>
          </p:cNvSpPr>
          <p:nvPr/>
        </p:nvSpPr>
        <p:spPr bwMode="auto">
          <a:xfrm>
            <a:off x="2279651" y="6273800"/>
            <a:ext cx="90011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kumimoji="0" lang="en-US" altLang="en-US" sz="1600" b="0" i="0" u="none" strike="noStrike" kern="1200" cap="none" spc="0" normalizeH="0" baseline="0" noProof="0">
                <a:ln>
                  <a:noFill/>
                </a:ln>
                <a:solidFill>
                  <a:srgbClr val="2F2B20"/>
                </a:solidFill>
                <a:effectLst/>
                <a:uLnTx/>
                <a:uFillTx/>
                <a:latin typeface="Arial" panose="020B0604020202020204" pitchFamily="34" charset="0"/>
                <a:ea typeface="ＭＳ Ｐゴシック" panose="020B0600070205080204" pitchFamily="34" charset="-128"/>
                <a:cs typeface="+mn-cs"/>
              </a:rPr>
              <a:t>http://www.broadinstitute.org/scientific-community/science/programs/medical-and-population-genetics/haploview</a:t>
            </a:r>
          </a:p>
        </p:txBody>
      </p:sp>
    </p:spTree>
    <p:extLst>
      <p:ext uri="{BB962C8B-B14F-4D97-AF65-F5344CB8AC3E}">
        <p14:creationId xmlns:p14="http://schemas.microsoft.com/office/powerpoint/2010/main" val="25521432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a:t>Complementary technologies</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Can chop up DNA and read bits of fragment all at the same time – massively parallel sequencing</a:t>
            </a:r>
          </a:p>
        </p:txBody>
      </p:sp>
      <p:pic>
        <p:nvPicPr>
          <p:cNvPr id="6" name="Picture 5" descr="MinION.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540320" y="2322010"/>
            <a:ext cx="4365680" cy="1855414"/>
          </a:xfrm>
          <a:prstGeom prst="rect">
            <a:avLst/>
          </a:prstGeom>
        </p:spPr>
      </p:pic>
      <p:sp>
        <p:nvSpPr>
          <p:cNvPr id="2" name="Title 1"/>
          <p:cNvSpPr>
            <a:spLocks noGrp="1"/>
          </p:cNvSpPr>
          <p:nvPr>
            <p:ph type="title"/>
          </p:nvPr>
        </p:nvSpPr>
        <p:spPr/>
        <p:txBody>
          <a:bodyPr>
            <a:normAutofit/>
          </a:bodyPr>
          <a:lstStyle/>
          <a:p>
            <a:r>
              <a:rPr lang="en-GB" b="1" dirty="0">
                <a:solidFill>
                  <a:srgbClr val="0070C0"/>
                </a:solidFill>
              </a:rPr>
              <a:t>Remember</a:t>
            </a:r>
            <a:r>
              <a:rPr lang="en-GB" dirty="0">
                <a:solidFill>
                  <a:srgbClr val="0070C0"/>
                </a:solidFill>
              </a:rPr>
              <a:t>: Next-generation sequencing</a:t>
            </a:r>
            <a:endParaRPr lang="en-US" dirty="0"/>
          </a:p>
        </p:txBody>
      </p:sp>
      <p:pic>
        <p:nvPicPr>
          <p:cNvPr id="4" name="Picture 3" descr="index.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22504" y="2273783"/>
            <a:ext cx="2692400" cy="2082800"/>
          </a:xfrm>
          <a:prstGeom prst="rect">
            <a:avLst/>
          </a:prstGeom>
        </p:spPr>
      </p:pic>
      <p:pic>
        <p:nvPicPr>
          <p:cNvPr id="5" name="Picture 4" descr="PacBio.JP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3733" y="2457474"/>
            <a:ext cx="2307264" cy="1705136"/>
          </a:xfrm>
          <a:prstGeom prst="rect">
            <a:avLst/>
          </a:prstGeom>
        </p:spPr>
      </p:pic>
      <p:sp>
        <p:nvSpPr>
          <p:cNvPr id="7" name="TextBox 6"/>
          <p:cNvSpPr txBox="1"/>
          <p:nvPr/>
        </p:nvSpPr>
        <p:spPr>
          <a:xfrm>
            <a:off x="1981201" y="4213410"/>
            <a:ext cx="2116667" cy="461665"/>
          </a:xfrm>
          <a:prstGeom prst="rect">
            <a:avLst/>
          </a:prstGeom>
          <a:noFill/>
        </p:spPr>
        <p:txBody>
          <a:bodyPr wrap="square" rtlCol="0">
            <a:spAutoFit/>
          </a:bodyPr>
          <a:lstStyle/>
          <a:p>
            <a:pPr algn="ctr" defTabSz="457200"/>
            <a:r>
              <a:rPr lang="en-US" sz="2400" dirty="0" err="1">
                <a:solidFill>
                  <a:prstClr val="black"/>
                </a:solidFill>
                <a:latin typeface="Calibri"/>
              </a:rPr>
              <a:t>Illumina</a:t>
            </a:r>
            <a:endParaRPr lang="en-US" sz="2400" dirty="0">
              <a:solidFill>
                <a:prstClr val="black"/>
              </a:solidFill>
              <a:latin typeface="Calibri"/>
            </a:endParaRPr>
          </a:p>
        </p:txBody>
      </p:sp>
      <p:sp>
        <p:nvSpPr>
          <p:cNvPr id="8" name="TextBox 7"/>
          <p:cNvSpPr txBox="1"/>
          <p:nvPr/>
        </p:nvSpPr>
        <p:spPr>
          <a:xfrm>
            <a:off x="4866599" y="4162611"/>
            <a:ext cx="2116667" cy="830997"/>
          </a:xfrm>
          <a:prstGeom prst="rect">
            <a:avLst/>
          </a:prstGeom>
          <a:noFill/>
        </p:spPr>
        <p:txBody>
          <a:bodyPr wrap="square" rtlCol="0">
            <a:spAutoFit/>
          </a:bodyPr>
          <a:lstStyle/>
          <a:p>
            <a:pPr algn="ctr" defTabSz="457200"/>
            <a:r>
              <a:rPr lang="en-US" sz="2400" dirty="0">
                <a:solidFill>
                  <a:prstClr val="black"/>
                </a:solidFill>
                <a:latin typeface="Calibri"/>
              </a:rPr>
              <a:t>Pacific</a:t>
            </a:r>
            <a:br>
              <a:rPr lang="en-US" sz="2400" dirty="0">
                <a:solidFill>
                  <a:prstClr val="black"/>
                </a:solidFill>
                <a:latin typeface="Calibri"/>
              </a:rPr>
            </a:br>
            <a:r>
              <a:rPr lang="en-US" sz="2400" dirty="0">
                <a:solidFill>
                  <a:prstClr val="black"/>
                </a:solidFill>
                <a:latin typeface="Calibri"/>
              </a:rPr>
              <a:t>Biosciences</a:t>
            </a:r>
          </a:p>
        </p:txBody>
      </p:sp>
      <p:sp>
        <p:nvSpPr>
          <p:cNvPr id="9" name="TextBox 8"/>
          <p:cNvSpPr txBox="1"/>
          <p:nvPr/>
        </p:nvSpPr>
        <p:spPr>
          <a:xfrm>
            <a:off x="7789334" y="4179547"/>
            <a:ext cx="2116667" cy="830997"/>
          </a:xfrm>
          <a:prstGeom prst="rect">
            <a:avLst/>
          </a:prstGeom>
          <a:noFill/>
        </p:spPr>
        <p:txBody>
          <a:bodyPr wrap="square" rtlCol="0">
            <a:spAutoFit/>
          </a:bodyPr>
          <a:lstStyle/>
          <a:p>
            <a:pPr algn="ctr" defTabSz="457200"/>
            <a:r>
              <a:rPr lang="en-US" sz="2400" dirty="0">
                <a:solidFill>
                  <a:prstClr val="black"/>
                </a:solidFill>
                <a:latin typeface="Calibri"/>
              </a:rPr>
              <a:t>Oxford</a:t>
            </a:r>
            <a:br>
              <a:rPr lang="en-US" sz="2400" dirty="0">
                <a:solidFill>
                  <a:prstClr val="black"/>
                </a:solidFill>
                <a:latin typeface="Calibri"/>
              </a:rPr>
            </a:br>
            <a:r>
              <a:rPr lang="en-US" sz="2400" dirty="0" err="1">
                <a:solidFill>
                  <a:prstClr val="black"/>
                </a:solidFill>
                <a:latin typeface="Calibri"/>
              </a:rPr>
              <a:t>Nanopore</a:t>
            </a:r>
            <a:endParaRPr lang="en-US" sz="2400" dirty="0">
              <a:solidFill>
                <a:prstClr val="black"/>
              </a:solidFill>
              <a:latin typeface="Calibri"/>
            </a:endParaRPr>
          </a:p>
        </p:txBody>
      </p:sp>
    </p:spTree>
    <p:extLst>
      <p:ext uri="{BB962C8B-B14F-4D97-AF65-F5344CB8AC3E}">
        <p14:creationId xmlns:p14="http://schemas.microsoft.com/office/powerpoint/2010/main" val="9981252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dirty="0">
                <a:solidFill>
                  <a:srgbClr val="0070C0"/>
                </a:solidFill>
              </a:rPr>
              <a:t>Next-generation sequencing by BAC BIO </a:t>
            </a:r>
            <a:br>
              <a:rPr lang="en-GB" dirty="0">
                <a:solidFill>
                  <a:srgbClr val="0070C0"/>
                </a:solidFill>
              </a:rPr>
            </a:br>
            <a:r>
              <a:rPr lang="en-GB" dirty="0">
                <a:solidFill>
                  <a:srgbClr val="0070C0"/>
                </a:solidFill>
              </a:rPr>
              <a:t>(dark side of the moon)</a:t>
            </a:r>
            <a:endParaRPr lang="en-US" dirty="0"/>
          </a:p>
        </p:txBody>
      </p:sp>
      <p:pic>
        <p:nvPicPr>
          <p:cNvPr id="12" name="Picture 11">
            <a:extLst>
              <a:ext uri="{FF2B5EF4-FFF2-40B4-BE49-F238E27FC236}">
                <a16:creationId xmlns:a16="http://schemas.microsoft.com/office/drawing/2014/main" id="{C1A2FFE7-141D-E64B-A7D4-E26C9FAF0460}"/>
              </a:ext>
            </a:extLst>
          </p:cNvPr>
          <p:cNvPicPr>
            <a:picLocks noChangeAspect="1"/>
          </p:cNvPicPr>
          <p:nvPr/>
        </p:nvPicPr>
        <p:blipFill>
          <a:blip r:embed="rId2"/>
          <a:stretch>
            <a:fillRect/>
          </a:stretch>
        </p:blipFill>
        <p:spPr>
          <a:xfrm>
            <a:off x="1629211" y="1676828"/>
            <a:ext cx="8933578" cy="5012730"/>
          </a:xfrm>
          <a:prstGeom prst="rect">
            <a:avLst/>
          </a:prstGeom>
        </p:spPr>
      </p:pic>
    </p:spTree>
    <p:extLst>
      <p:ext uri="{BB962C8B-B14F-4D97-AF65-F5344CB8AC3E}">
        <p14:creationId xmlns:p14="http://schemas.microsoft.com/office/powerpoint/2010/main" val="314521446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0" y="1130302"/>
            <a:ext cx="5475383" cy="2767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 Box 3"/>
          <p:cNvSpPr txBox="1">
            <a:spLocks noChangeArrowheads="1"/>
          </p:cNvSpPr>
          <p:nvPr/>
        </p:nvSpPr>
        <p:spPr bwMode="auto">
          <a:xfrm>
            <a:off x="2514600" y="544514"/>
            <a:ext cx="73152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ＭＳ Ｐゴシック" charset="-128"/>
              </a:defRPr>
            </a:lvl1pPr>
            <a:lvl2pPr marL="742950" indent="-285750" eaLnBrk="0" hangingPunct="0">
              <a:defRPr>
                <a:solidFill>
                  <a:schemeClr val="tx1"/>
                </a:solidFill>
                <a:latin typeface="Arial" charset="0"/>
                <a:ea typeface="ＭＳ Ｐゴシック" charset="-128"/>
              </a:defRPr>
            </a:lvl2pPr>
            <a:lvl3pPr marL="1143000" indent="-228600" eaLnBrk="0" hangingPunct="0">
              <a:defRPr>
                <a:solidFill>
                  <a:schemeClr val="tx1"/>
                </a:solidFill>
                <a:latin typeface="Arial" charset="0"/>
                <a:ea typeface="ＭＳ Ｐゴシック" charset="-128"/>
              </a:defRPr>
            </a:lvl3pPr>
            <a:lvl4pPr marL="1600200" indent="-228600" eaLnBrk="0" hangingPunct="0">
              <a:defRPr>
                <a:solidFill>
                  <a:schemeClr val="tx1"/>
                </a:solidFill>
                <a:latin typeface="Arial" charset="0"/>
                <a:ea typeface="ＭＳ Ｐゴシック" charset="-128"/>
              </a:defRPr>
            </a:lvl4pPr>
            <a:lvl5pPr marL="2057400" indent="-228600" eaLnBrk="0" hangingPunct="0">
              <a:defRPr>
                <a:solidFill>
                  <a:schemeClr val="tx1"/>
                </a:solidFill>
                <a:latin typeface="Arial" charset="0"/>
                <a:ea typeface="ＭＳ Ｐゴシック" charset="-128"/>
              </a:defRPr>
            </a:lvl5pPr>
            <a:lvl6pPr marL="2514600" indent="-228600" eaLnBrk="0" fontAlgn="base" hangingPunct="0">
              <a:spcBef>
                <a:spcPct val="0"/>
              </a:spcBef>
              <a:spcAft>
                <a:spcPct val="0"/>
              </a:spcAft>
              <a:defRPr>
                <a:solidFill>
                  <a:schemeClr val="tx1"/>
                </a:solidFill>
                <a:latin typeface="Arial" charset="0"/>
                <a:ea typeface="ＭＳ Ｐゴシック" charset="-128"/>
              </a:defRPr>
            </a:lvl6pPr>
            <a:lvl7pPr marL="2971800" indent="-228600" eaLnBrk="0" fontAlgn="base" hangingPunct="0">
              <a:spcBef>
                <a:spcPct val="0"/>
              </a:spcBef>
              <a:spcAft>
                <a:spcPct val="0"/>
              </a:spcAft>
              <a:defRPr>
                <a:solidFill>
                  <a:schemeClr val="tx1"/>
                </a:solidFill>
                <a:latin typeface="Arial" charset="0"/>
                <a:ea typeface="ＭＳ Ｐゴシック" charset="-128"/>
              </a:defRPr>
            </a:lvl7pPr>
            <a:lvl8pPr marL="3429000" indent="-228600" eaLnBrk="0" fontAlgn="base" hangingPunct="0">
              <a:spcBef>
                <a:spcPct val="0"/>
              </a:spcBef>
              <a:spcAft>
                <a:spcPct val="0"/>
              </a:spcAft>
              <a:defRPr>
                <a:solidFill>
                  <a:schemeClr val="tx1"/>
                </a:solidFill>
                <a:latin typeface="Arial" charset="0"/>
                <a:ea typeface="ＭＳ Ｐゴシック" charset="-128"/>
              </a:defRPr>
            </a:lvl8pPr>
            <a:lvl9pPr marL="3886200" indent="-228600" eaLnBrk="0" fontAlgn="base" hangingPunct="0">
              <a:spcBef>
                <a:spcPct val="0"/>
              </a:spcBef>
              <a:spcAft>
                <a:spcPct val="0"/>
              </a:spcAft>
              <a:defRPr>
                <a:solidFill>
                  <a:schemeClr val="tx1"/>
                </a:solidFill>
                <a:latin typeface="Arial" charset="0"/>
                <a:ea typeface="ＭＳ Ｐゴシック" charset="-128"/>
              </a:defRPr>
            </a:lvl9pPr>
          </a:lstStyle>
          <a:p>
            <a:pPr algn="ctr" defTabSz="457200">
              <a:spcBef>
                <a:spcPct val="50000"/>
              </a:spcBef>
            </a:pPr>
            <a:r>
              <a:rPr lang="en-US" altLang="en-US" sz="3200" b="1">
                <a:solidFill>
                  <a:srgbClr val="9CBEBD"/>
                </a:solidFill>
              </a:rPr>
              <a:t>Array-CGH technology</a:t>
            </a:r>
          </a:p>
        </p:txBody>
      </p:sp>
      <p:pic>
        <p:nvPicPr>
          <p:cNvPr id="4" name="Picture 3">
            <a:extLst>
              <a:ext uri="{FF2B5EF4-FFF2-40B4-BE49-F238E27FC236}">
                <a16:creationId xmlns:a16="http://schemas.microsoft.com/office/drawing/2014/main" id="{1552E038-5ACE-BB47-81F1-C6B2DA398CA5}"/>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526172" y="3779435"/>
            <a:ext cx="5292056" cy="3078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05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1E3243F-BC29-C94B-8489-F6D881697381}"/>
              </a:ext>
            </a:extLst>
          </p:cNvPr>
          <p:cNvSpPr txBox="1"/>
          <p:nvPr/>
        </p:nvSpPr>
        <p:spPr>
          <a:xfrm>
            <a:off x="1043963" y="76200"/>
            <a:ext cx="7947637" cy="646331"/>
          </a:xfrm>
          <a:prstGeom prst="rect">
            <a:avLst/>
          </a:prstGeom>
          <a:noFill/>
        </p:spPr>
        <p:txBody>
          <a:bodyPr wrap="square" rtlCol="0">
            <a:spAutoFit/>
          </a:bodyPr>
          <a:lstStyle/>
          <a:p>
            <a:pPr algn="ctr"/>
            <a:r>
              <a:rPr lang="en-US" sz="3600" b="1" dirty="0"/>
              <a:t>Human genome statistics from </a:t>
            </a:r>
            <a:r>
              <a:rPr lang="en-US" sz="3600" b="1" dirty="0" err="1"/>
              <a:t>Ensembl</a:t>
            </a:r>
            <a:endParaRPr lang="en-US" sz="3600" b="1" dirty="0"/>
          </a:p>
        </p:txBody>
      </p:sp>
      <p:sp>
        <p:nvSpPr>
          <p:cNvPr id="11" name="TextBox 10">
            <a:extLst>
              <a:ext uri="{FF2B5EF4-FFF2-40B4-BE49-F238E27FC236}">
                <a16:creationId xmlns:a16="http://schemas.microsoft.com/office/drawing/2014/main" id="{E247F139-8702-5E40-8F7A-D8A13BAE5BC8}"/>
              </a:ext>
            </a:extLst>
          </p:cNvPr>
          <p:cNvSpPr txBox="1"/>
          <p:nvPr/>
        </p:nvSpPr>
        <p:spPr>
          <a:xfrm>
            <a:off x="9238129" y="5029200"/>
            <a:ext cx="2819400" cy="461665"/>
          </a:xfrm>
          <a:prstGeom prst="rect">
            <a:avLst/>
          </a:prstGeom>
          <a:noFill/>
        </p:spPr>
        <p:txBody>
          <a:bodyPr wrap="square" rtlCol="0">
            <a:spAutoFit/>
          </a:bodyPr>
          <a:lstStyle/>
          <a:p>
            <a:pPr algn="ctr"/>
            <a:r>
              <a:rPr lang="en-US" sz="2400" dirty="0" err="1"/>
              <a:t>Ensembl</a:t>
            </a:r>
            <a:r>
              <a:rPr lang="en-US" sz="2400" dirty="0"/>
              <a:t> Release 75 </a:t>
            </a:r>
          </a:p>
        </p:txBody>
      </p:sp>
      <p:pic>
        <p:nvPicPr>
          <p:cNvPr id="12" name="Picture 11" descr="Screen Shot 2017-04-09 at 11.12.33 AM.png">
            <a:extLst>
              <a:ext uri="{FF2B5EF4-FFF2-40B4-BE49-F238E27FC236}">
                <a16:creationId xmlns:a16="http://schemas.microsoft.com/office/drawing/2014/main" id="{1B2E7ECD-03C5-5E4D-B9F2-8C19ACEE84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795" y="598882"/>
            <a:ext cx="8936334" cy="4419600"/>
          </a:xfrm>
          <a:prstGeom prst="rect">
            <a:avLst/>
          </a:prstGeom>
        </p:spPr>
      </p:pic>
      <p:sp>
        <p:nvSpPr>
          <p:cNvPr id="13" name="Rectangle 12">
            <a:extLst>
              <a:ext uri="{FF2B5EF4-FFF2-40B4-BE49-F238E27FC236}">
                <a16:creationId xmlns:a16="http://schemas.microsoft.com/office/drawing/2014/main" id="{28F71859-A3A2-374E-B3A2-91F78902C721}"/>
              </a:ext>
            </a:extLst>
          </p:cNvPr>
          <p:cNvSpPr/>
          <p:nvPr/>
        </p:nvSpPr>
        <p:spPr>
          <a:xfrm>
            <a:off x="1219199" y="5562600"/>
            <a:ext cx="10838329" cy="830997"/>
          </a:xfrm>
          <a:prstGeom prst="rect">
            <a:avLst/>
          </a:prstGeom>
          <a:ln>
            <a:solidFill>
              <a:srgbClr val="000000"/>
            </a:solidFill>
          </a:ln>
        </p:spPr>
        <p:txBody>
          <a:bodyPr wrap="square">
            <a:spAutoFit/>
          </a:bodyPr>
          <a:lstStyle/>
          <a:p>
            <a:r>
              <a:rPr lang="en-US" sz="2400" dirty="0" err="1"/>
              <a:t>Ensembl</a:t>
            </a:r>
            <a:r>
              <a:rPr lang="en-US" sz="2400" dirty="0"/>
              <a:t> is a comprehensive, authoritative resource for information about the human genome as well as other genomes.</a:t>
            </a:r>
          </a:p>
        </p:txBody>
      </p:sp>
      <p:sp>
        <p:nvSpPr>
          <p:cNvPr id="14" name="Rounded Rectangle 13">
            <a:extLst>
              <a:ext uri="{FF2B5EF4-FFF2-40B4-BE49-F238E27FC236}">
                <a16:creationId xmlns:a16="http://schemas.microsoft.com/office/drawing/2014/main" id="{25FA9D8A-879C-4441-9B3F-BCF89067FA40}"/>
              </a:ext>
            </a:extLst>
          </p:cNvPr>
          <p:cNvSpPr/>
          <p:nvPr/>
        </p:nvSpPr>
        <p:spPr>
          <a:xfrm>
            <a:off x="7811589" y="1188720"/>
            <a:ext cx="1180011" cy="783771"/>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a:extLst>
              <a:ext uri="{FF2B5EF4-FFF2-40B4-BE49-F238E27FC236}">
                <a16:creationId xmlns:a16="http://schemas.microsoft.com/office/drawing/2014/main" id="{41ACF91C-5A3B-C84D-B319-F7D414A304A1}"/>
              </a:ext>
            </a:extLst>
          </p:cNvPr>
          <p:cNvSpPr/>
          <p:nvPr/>
        </p:nvSpPr>
        <p:spPr>
          <a:xfrm>
            <a:off x="7763692" y="2418806"/>
            <a:ext cx="1206137" cy="400594"/>
          </a:xfrm>
          <a:prstGeom prst="roundRect">
            <a:avLst/>
          </a:pr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15">
            <a:extLst>
              <a:ext uri="{FF2B5EF4-FFF2-40B4-BE49-F238E27FC236}">
                <a16:creationId xmlns:a16="http://schemas.microsoft.com/office/drawing/2014/main" id="{1782B7F5-503F-FB46-96DA-7CADB82AA9CF}"/>
              </a:ext>
            </a:extLst>
          </p:cNvPr>
          <p:cNvSpPr/>
          <p:nvPr/>
        </p:nvSpPr>
        <p:spPr>
          <a:xfrm>
            <a:off x="7080515" y="3255535"/>
            <a:ext cx="1972492" cy="754762"/>
          </a:xfrm>
          <a:prstGeom prst="roundRect">
            <a:avLst/>
          </a:prstGeom>
          <a:solidFill>
            <a:srgbClr val="FFFF00">
              <a:alpha val="12157"/>
            </a:srgbClr>
          </a:solid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89671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661"/>
            <a:ext cx="9144000" cy="3131950"/>
          </a:xfrm>
        </p:spPr>
        <p:txBody>
          <a:bodyPr rtlCol="0">
            <a:noAutofit/>
          </a:bodyPr>
          <a:lstStyle/>
          <a:p>
            <a:pPr>
              <a:defRPr/>
            </a:pPr>
            <a:r>
              <a:rPr lang="en-GB" sz="4800" dirty="0">
                <a:solidFill>
                  <a:schemeClr val="tx2">
                    <a:lumMod val="50000"/>
                  </a:schemeClr>
                </a:solidFill>
              </a:rPr>
              <a:t>Interpreting exomes and genomes:</a:t>
            </a:r>
            <a:br>
              <a:rPr lang="en-GB" sz="4800" dirty="0">
                <a:solidFill>
                  <a:schemeClr val="tx2">
                    <a:lumMod val="50000"/>
                  </a:schemeClr>
                </a:solidFill>
              </a:rPr>
            </a:br>
            <a:br>
              <a:rPr lang="en-GB" sz="4800" dirty="0">
                <a:solidFill>
                  <a:schemeClr val="tx2">
                    <a:lumMod val="50000"/>
                  </a:schemeClr>
                </a:solidFill>
              </a:rPr>
            </a:br>
            <a:r>
              <a:rPr lang="en-GB" sz="4800" b="1" dirty="0">
                <a:solidFill>
                  <a:schemeClr val="tx2">
                    <a:lumMod val="50000"/>
                  </a:schemeClr>
                </a:solidFill>
              </a:rPr>
              <a:t>EXAC</a:t>
            </a:r>
            <a:r>
              <a:rPr lang="en-GB" sz="4800" dirty="0">
                <a:solidFill>
                  <a:schemeClr val="tx2">
                    <a:lumMod val="50000"/>
                  </a:schemeClr>
                </a:solidFill>
              </a:rPr>
              <a:t>*</a:t>
            </a:r>
            <a:br>
              <a:rPr lang="en-GB" sz="4800" dirty="0">
                <a:solidFill>
                  <a:schemeClr val="tx2">
                    <a:lumMod val="50000"/>
                  </a:schemeClr>
                </a:solidFill>
              </a:rPr>
            </a:br>
            <a:r>
              <a:rPr lang="en-GB" sz="4800" dirty="0">
                <a:solidFill>
                  <a:schemeClr val="tx2">
                    <a:lumMod val="50000"/>
                  </a:schemeClr>
                </a:solidFill>
              </a:rPr>
              <a:t>GNOMAD</a:t>
            </a:r>
            <a:endParaRPr lang="en-GB" dirty="0">
              <a:solidFill>
                <a:schemeClr val="tx2">
                  <a:lumMod val="75000"/>
                </a:schemeClr>
              </a:solidFill>
            </a:endParaRPr>
          </a:p>
        </p:txBody>
      </p:sp>
      <p:sp>
        <p:nvSpPr>
          <p:cNvPr id="9" name="Rectangle 8">
            <a:extLst>
              <a:ext uri="{FF2B5EF4-FFF2-40B4-BE49-F238E27FC236}">
                <a16:creationId xmlns:a16="http://schemas.microsoft.com/office/drawing/2014/main" id="{BE1CED99-5300-924C-987C-E69823EF7541}"/>
              </a:ext>
            </a:extLst>
          </p:cNvPr>
          <p:cNvSpPr/>
          <p:nvPr/>
        </p:nvSpPr>
        <p:spPr>
          <a:xfrm>
            <a:off x="1716024" y="5808441"/>
            <a:ext cx="8659368" cy="646331"/>
          </a:xfrm>
          <a:prstGeom prst="rect">
            <a:avLst/>
          </a:prstGeom>
        </p:spPr>
        <p:txBody>
          <a:bodyPr wrap="square">
            <a:spAutoFit/>
          </a:bodyPr>
          <a:lstStyle/>
          <a:p>
            <a:r>
              <a:rPr lang="en-US" dirty="0">
                <a:solidFill>
                  <a:srgbClr val="DADADA"/>
                </a:solidFill>
                <a:latin typeface="Source Sans Pro"/>
              </a:rPr>
              <a:t>| </a:t>
            </a:r>
            <a:r>
              <a:rPr lang="en-US" dirty="0">
                <a:solidFill>
                  <a:srgbClr val="006699"/>
                </a:solidFill>
                <a:latin typeface="Source Sans Pro"/>
                <a:hlinkClick r:id="rId2"/>
              </a:rPr>
              <a:t>17 August 2016</a:t>
            </a:r>
            <a:endParaRPr lang="en-US" dirty="0">
              <a:solidFill>
                <a:srgbClr val="666666"/>
              </a:solidFill>
              <a:latin typeface="Source Sans Pro"/>
            </a:endParaRPr>
          </a:p>
          <a:p>
            <a:r>
              <a:rPr lang="en-US" dirty="0">
                <a:solidFill>
                  <a:srgbClr val="222222"/>
                </a:solidFill>
                <a:latin typeface="Lora"/>
              </a:rPr>
              <a:t>Analysis of protein-coding genetic variation in 60,706 humans</a:t>
            </a:r>
          </a:p>
        </p:txBody>
      </p:sp>
    </p:spTree>
    <p:extLst>
      <p:ext uri="{BB962C8B-B14F-4D97-AF65-F5344CB8AC3E}">
        <p14:creationId xmlns:p14="http://schemas.microsoft.com/office/powerpoint/2010/main" val="15378943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57660"/>
            <a:ext cx="9144000" cy="5520765"/>
          </a:xfrm>
        </p:spPr>
        <p:txBody>
          <a:bodyPr rtlCol="0">
            <a:noAutofit/>
          </a:bodyPr>
          <a:lstStyle/>
          <a:p>
            <a:pPr>
              <a:defRPr/>
            </a:pPr>
            <a:r>
              <a:rPr lang="en-GB" sz="4800" dirty="0">
                <a:solidFill>
                  <a:schemeClr val="tx2">
                    <a:lumMod val="50000"/>
                  </a:schemeClr>
                </a:solidFill>
              </a:rPr>
              <a:t>EXAC</a:t>
            </a:r>
            <a:br>
              <a:rPr lang="en-GB" sz="4800" dirty="0">
                <a:solidFill>
                  <a:schemeClr val="tx2">
                    <a:lumMod val="50000"/>
                  </a:schemeClr>
                </a:solidFill>
              </a:rPr>
            </a:br>
            <a:br>
              <a:rPr lang="en-GB" sz="4800" dirty="0">
                <a:solidFill>
                  <a:schemeClr val="tx2">
                    <a:lumMod val="50000"/>
                  </a:schemeClr>
                </a:solidFill>
              </a:rPr>
            </a:br>
            <a:br>
              <a:rPr lang="en-GB" sz="4800" dirty="0">
                <a:solidFill>
                  <a:schemeClr val="tx2">
                    <a:lumMod val="50000"/>
                  </a:schemeClr>
                </a:solidFill>
              </a:rPr>
            </a:br>
            <a:br>
              <a:rPr lang="en-GB" sz="4800" dirty="0">
                <a:solidFill>
                  <a:schemeClr val="tx2">
                    <a:lumMod val="50000"/>
                  </a:schemeClr>
                </a:solidFill>
              </a:rPr>
            </a:br>
            <a:br>
              <a:rPr lang="en-GB" sz="4800" dirty="0">
                <a:solidFill>
                  <a:schemeClr val="tx2">
                    <a:lumMod val="50000"/>
                  </a:schemeClr>
                </a:solidFill>
              </a:rPr>
            </a:br>
            <a:br>
              <a:rPr lang="en-GB" sz="4800" dirty="0">
                <a:solidFill>
                  <a:schemeClr val="tx2">
                    <a:lumMod val="50000"/>
                  </a:schemeClr>
                </a:solidFill>
              </a:rPr>
            </a:br>
            <a:br>
              <a:rPr lang="en-GB" sz="4800" dirty="0">
                <a:solidFill>
                  <a:schemeClr val="tx2">
                    <a:lumMod val="50000"/>
                  </a:schemeClr>
                </a:solidFill>
              </a:rPr>
            </a:br>
            <a:endParaRPr lang="en-GB" dirty="0">
              <a:solidFill>
                <a:schemeClr val="tx2">
                  <a:lumMod val="75000"/>
                </a:schemeClr>
              </a:solidFill>
            </a:endParaRPr>
          </a:p>
        </p:txBody>
      </p:sp>
      <p:pic>
        <p:nvPicPr>
          <p:cNvPr id="3" name="Picture 2">
            <a:extLst>
              <a:ext uri="{FF2B5EF4-FFF2-40B4-BE49-F238E27FC236}">
                <a16:creationId xmlns:a16="http://schemas.microsoft.com/office/drawing/2014/main" id="{3598B194-03CA-5F4E-9114-DE86C68AA6E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t="-55" b="-1"/>
          <a:stretch/>
        </p:blipFill>
        <p:spPr>
          <a:xfrm>
            <a:off x="8281386" y="-7835"/>
            <a:ext cx="2817793" cy="6687384"/>
          </a:xfrm>
          <a:prstGeom prst="rect">
            <a:avLst/>
          </a:prstGeom>
        </p:spPr>
      </p:pic>
      <p:sp>
        <p:nvSpPr>
          <p:cNvPr id="4" name="Right Arrow 3">
            <a:extLst>
              <a:ext uri="{FF2B5EF4-FFF2-40B4-BE49-F238E27FC236}">
                <a16:creationId xmlns:a16="http://schemas.microsoft.com/office/drawing/2014/main" id="{9D128282-96BF-1C4F-B507-C86D28B367C6}"/>
              </a:ext>
            </a:extLst>
          </p:cNvPr>
          <p:cNvSpPr/>
          <p:nvPr/>
        </p:nvSpPr>
        <p:spPr>
          <a:xfrm>
            <a:off x="6741277" y="1131251"/>
            <a:ext cx="1325880" cy="64008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 name="TextBox 4">
            <a:extLst>
              <a:ext uri="{FF2B5EF4-FFF2-40B4-BE49-F238E27FC236}">
                <a16:creationId xmlns:a16="http://schemas.microsoft.com/office/drawing/2014/main" id="{D33A4FD2-581E-D742-8133-D4AAD340CB98}"/>
              </a:ext>
            </a:extLst>
          </p:cNvPr>
          <p:cNvSpPr txBox="1"/>
          <p:nvPr/>
        </p:nvSpPr>
        <p:spPr>
          <a:xfrm>
            <a:off x="6096000" y="3810601"/>
            <a:ext cx="1665933" cy="646331"/>
          </a:xfrm>
          <a:prstGeom prst="rect">
            <a:avLst/>
          </a:prstGeom>
          <a:noFill/>
        </p:spPr>
        <p:txBody>
          <a:bodyPr wrap="square" rtlCol="0">
            <a:spAutoFit/>
          </a:bodyPr>
          <a:lstStyle/>
          <a:p>
            <a:r>
              <a:rPr lang="en-US" dirty="0"/>
              <a:t>Mostly rare. New…</a:t>
            </a:r>
          </a:p>
        </p:txBody>
      </p:sp>
      <p:sp>
        <p:nvSpPr>
          <p:cNvPr id="7" name="Right Arrow 6">
            <a:extLst>
              <a:ext uri="{FF2B5EF4-FFF2-40B4-BE49-F238E27FC236}">
                <a16:creationId xmlns:a16="http://schemas.microsoft.com/office/drawing/2014/main" id="{A5ABF7CB-9ED7-FE45-9B54-2518C4559A91}"/>
              </a:ext>
            </a:extLst>
          </p:cNvPr>
          <p:cNvSpPr/>
          <p:nvPr/>
        </p:nvSpPr>
        <p:spPr>
          <a:xfrm>
            <a:off x="6741277" y="3241691"/>
            <a:ext cx="1325880" cy="640080"/>
          </a:xfrm>
          <a:prstGeom prst="rightArrow">
            <a:avLst/>
          </a:prstGeom>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TextBox 7">
            <a:extLst>
              <a:ext uri="{FF2B5EF4-FFF2-40B4-BE49-F238E27FC236}">
                <a16:creationId xmlns:a16="http://schemas.microsoft.com/office/drawing/2014/main" id="{96B85F6F-FA99-6546-ABF7-E5EC867C2348}"/>
              </a:ext>
            </a:extLst>
          </p:cNvPr>
          <p:cNvSpPr txBox="1"/>
          <p:nvPr/>
        </p:nvSpPr>
        <p:spPr>
          <a:xfrm>
            <a:off x="6096000" y="1735746"/>
            <a:ext cx="1665933" cy="646331"/>
          </a:xfrm>
          <a:prstGeom prst="rect">
            <a:avLst/>
          </a:prstGeom>
          <a:noFill/>
        </p:spPr>
        <p:txBody>
          <a:bodyPr wrap="square" rtlCol="0">
            <a:spAutoFit/>
          </a:bodyPr>
          <a:lstStyle/>
          <a:p>
            <a:r>
              <a:rPr lang="en-US" dirty="0"/>
              <a:t>Mostly Europeans..</a:t>
            </a:r>
          </a:p>
        </p:txBody>
      </p:sp>
      <p:sp>
        <p:nvSpPr>
          <p:cNvPr id="6" name="TextBox 5">
            <a:extLst>
              <a:ext uri="{FF2B5EF4-FFF2-40B4-BE49-F238E27FC236}">
                <a16:creationId xmlns:a16="http://schemas.microsoft.com/office/drawing/2014/main" id="{8AED290B-350A-7F42-BA81-626B61FF8A86}"/>
              </a:ext>
            </a:extLst>
          </p:cNvPr>
          <p:cNvSpPr txBox="1"/>
          <p:nvPr/>
        </p:nvSpPr>
        <p:spPr>
          <a:xfrm>
            <a:off x="1092820" y="1248937"/>
            <a:ext cx="4850780" cy="1569660"/>
          </a:xfrm>
          <a:prstGeom prst="rect">
            <a:avLst/>
          </a:prstGeom>
          <a:noFill/>
        </p:spPr>
        <p:txBody>
          <a:bodyPr wrap="square" rtlCol="0">
            <a:spAutoFit/>
          </a:bodyPr>
          <a:lstStyle/>
          <a:p>
            <a:r>
              <a:rPr lang="en-US" sz="3200" dirty="0"/>
              <a:t>Exomes only</a:t>
            </a:r>
          </a:p>
          <a:p>
            <a:endParaRPr lang="en-US" sz="3200" dirty="0"/>
          </a:p>
          <a:p>
            <a:r>
              <a:rPr lang="en-US" sz="3200" dirty="0"/>
              <a:t>60,000 healthy not related</a:t>
            </a:r>
          </a:p>
        </p:txBody>
      </p:sp>
    </p:spTree>
    <p:extLst>
      <p:ext uri="{BB962C8B-B14F-4D97-AF65-F5344CB8AC3E}">
        <p14:creationId xmlns:p14="http://schemas.microsoft.com/office/powerpoint/2010/main" val="251134885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Title 1"/>
          <p:cNvSpPr>
            <a:spLocks noGrp="1"/>
          </p:cNvSpPr>
          <p:nvPr>
            <p:ph type="title"/>
          </p:nvPr>
        </p:nvSpPr>
        <p:spPr>
          <a:xfrm>
            <a:off x="1981200" y="116632"/>
            <a:ext cx="8229600" cy="1152128"/>
          </a:xfrm>
        </p:spPr>
        <p:txBody>
          <a:bodyPr/>
          <a:lstStyle/>
          <a:p>
            <a:pPr eaLnBrk="1" hangingPunct="1"/>
            <a:r>
              <a:rPr lang="en-GB" dirty="0">
                <a:solidFill>
                  <a:srgbClr val="0070C0"/>
                </a:solidFill>
                <a:latin typeface="Calibri" charset="0"/>
              </a:rPr>
              <a:t>Sifting signal from noise in exomes</a:t>
            </a:r>
          </a:p>
        </p:txBody>
      </p:sp>
      <p:sp>
        <p:nvSpPr>
          <p:cNvPr id="29698" name="Content Placeholder 2"/>
          <p:cNvSpPr>
            <a:spLocks noGrp="1"/>
          </p:cNvSpPr>
          <p:nvPr>
            <p:ph idx="1"/>
          </p:nvPr>
        </p:nvSpPr>
        <p:spPr>
          <a:xfrm>
            <a:off x="1919295" y="1124744"/>
            <a:ext cx="8353425" cy="5544616"/>
          </a:xfrm>
        </p:spPr>
        <p:txBody>
          <a:bodyPr/>
          <a:lstStyle/>
          <a:p>
            <a:pPr marL="444500" indent="-444500"/>
            <a:r>
              <a:rPr lang="en-GB" sz="3600" dirty="0">
                <a:latin typeface="Calibri" charset="0"/>
              </a:rPr>
              <a:t>Every genome contains many rare, potentially functional variants</a:t>
            </a:r>
          </a:p>
          <a:p>
            <a:pPr marL="844550" lvl="1" indent="-444500"/>
            <a:r>
              <a:rPr lang="en-GB" b="1" dirty="0">
                <a:latin typeface="Calibri" charset="0"/>
              </a:rPr>
              <a:t>~500 rare missense variants</a:t>
            </a:r>
          </a:p>
          <a:p>
            <a:pPr marL="844550" lvl="1" indent="-444500"/>
            <a:r>
              <a:rPr lang="en-GB" dirty="0">
                <a:latin typeface="Calibri" charset="0"/>
              </a:rPr>
              <a:t>~100 LoF variants: ~20 homozygous, ~20 rare</a:t>
            </a:r>
          </a:p>
          <a:p>
            <a:pPr marL="844550" lvl="1" indent="-444500"/>
            <a:r>
              <a:rPr lang="en-GB" dirty="0">
                <a:latin typeface="Calibri" charset="0"/>
              </a:rPr>
              <a:t>~100 rare variants in known disease genes</a:t>
            </a:r>
          </a:p>
          <a:p>
            <a:pPr marL="844550" lvl="1" indent="-444500"/>
            <a:r>
              <a:rPr lang="en-GB" dirty="0">
                <a:latin typeface="Calibri" charset="0"/>
              </a:rPr>
              <a:t>5-10 recessive disease-causing mutations</a:t>
            </a:r>
          </a:p>
          <a:p>
            <a:pPr marL="844550" lvl="1" indent="-444500"/>
            <a:r>
              <a:rPr lang="en-GB" dirty="0">
                <a:latin typeface="Calibri" charset="0"/>
              </a:rPr>
              <a:t>1-2 </a:t>
            </a:r>
            <a:r>
              <a:rPr lang="en-GB" i="1" dirty="0">
                <a:latin typeface="Calibri" charset="0"/>
              </a:rPr>
              <a:t>de novo</a:t>
            </a:r>
            <a:r>
              <a:rPr lang="en-GB" dirty="0">
                <a:latin typeface="Calibri" charset="0"/>
              </a:rPr>
              <a:t> coding mutations</a:t>
            </a:r>
          </a:p>
          <a:p>
            <a:pPr marL="844550" lvl="1" indent="-444500"/>
            <a:r>
              <a:rPr lang="en-GB" dirty="0">
                <a:latin typeface="Calibri" charset="0"/>
              </a:rPr>
              <a:t>sequencing errors</a:t>
            </a:r>
          </a:p>
          <a:p>
            <a:pPr marL="444500" indent="-444500"/>
            <a:r>
              <a:rPr lang="en-GB" dirty="0">
                <a:solidFill>
                  <a:srgbClr val="FF0000"/>
                </a:solidFill>
                <a:latin typeface="Calibri" charset="0"/>
              </a:rPr>
              <a:t>In Mendelian disease patients we need to find 1-2 true causal mutations amidst this “noise”</a:t>
            </a:r>
          </a:p>
        </p:txBody>
      </p:sp>
    </p:spTree>
    <p:extLst>
      <p:ext uri="{BB962C8B-B14F-4D97-AF65-F5344CB8AC3E}">
        <p14:creationId xmlns:p14="http://schemas.microsoft.com/office/powerpoint/2010/main" val="16138985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BARPLOT_1kg_esp_exac_V_world_3_22_15.pdf"/>
          <p:cNvPicPr>
            <a:picLocks noChangeAspect="1"/>
          </p:cNvPicPr>
          <p:nvPr/>
        </p:nvPicPr>
        <p:blipFill rotWithShape="1">
          <a:blip r:embed="rId2" cstate="screen">
            <a:extLst>
              <a:ext uri="{28A0092B-C50C-407E-A947-70E740481C1C}">
                <a14:useLocalDpi xmlns:a14="http://schemas.microsoft.com/office/drawing/2010/main"/>
              </a:ext>
            </a:extLst>
          </a:blip>
          <a:srcRect t="14791" r="25984" b="6857"/>
          <a:stretch/>
        </p:blipFill>
        <p:spPr>
          <a:xfrm>
            <a:off x="2783632" y="1316107"/>
            <a:ext cx="6261546" cy="4418890"/>
          </a:xfrm>
          <a:prstGeom prst="rect">
            <a:avLst/>
          </a:prstGeom>
        </p:spPr>
      </p:pic>
      <p:sp>
        <p:nvSpPr>
          <p:cNvPr id="3" name="TextBox 2"/>
          <p:cNvSpPr txBox="1"/>
          <p:nvPr/>
        </p:nvSpPr>
        <p:spPr>
          <a:xfrm>
            <a:off x="3831779" y="5734998"/>
            <a:ext cx="148771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1000 Genomes</a:t>
            </a:r>
          </a:p>
        </p:txBody>
      </p:sp>
      <p:sp>
        <p:nvSpPr>
          <p:cNvPr id="7" name="TextBox 6"/>
          <p:cNvSpPr txBox="1"/>
          <p:nvPr/>
        </p:nvSpPr>
        <p:spPr>
          <a:xfrm>
            <a:off x="5641227" y="5730162"/>
            <a:ext cx="14877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ESP</a:t>
            </a:r>
          </a:p>
        </p:txBody>
      </p:sp>
      <p:sp>
        <p:nvSpPr>
          <p:cNvPr id="8" name="TextBox 7"/>
          <p:cNvSpPr txBox="1"/>
          <p:nvPr/>
        </p:nvSpPr>
        <p:spPr>
          <a:xfrm>
            <a:off x="7438579" y="5730162"/>
            <a:ext cx="148771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ExAC</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0" name="Title 1"/>
          <p:cNvSpPr txBox="1">
            <a:spLocks/>
          </p:cNvSpPr>
          <p:nvPr/>
        </p:nvSpPr>
        <p:spPr>
          <a:xfrm>
            <a:off x="1524000" y="260574"/>
            <a:ext cx="9144000" cy="1224211"/>
          </a:xfrm>
          <a:prstGeom prst="rect">
            <a:avLst/>
          </a:prstGeom>
        </p:spPr>
        <p:txBody>
          <a:bodyPr/>
          <a:lst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4400" b="0" i="0" u="none" strike="noStrike" kern="1200" cap="none" spc="0" normalizeH="0" baseline="0" noProof="0" dirty="0">
                <a:ln>
                  <a:noFill/>
                </a:ln>
                <a:solidFill>
                  <a:srgbClr val="0070C0"/>
                </a:solidFill>
                <a:effectLst/>
                <a:uLnTx/>
                <a:uFillTx/>
                <a:latin typeface="Calibri Light" panose="020F0302020204030204"/>
                <a:ea typeface="+mj-ea"/>
                <a:cs typeface="+mj-cs"/>
              </a:rPr>
              <a:t>Exome Aggregation Consortium (</a:t>
            </a:r>
            <a:r>
              <a:rPr kumimoji="0" lang="en-GB" sz="4400" b="0" i="0" u="none" strike="noStrike" kern="1200" cap="none" spc="0" normalizeH="0" baseline="0" noProof="0" dirty="0" err="1">
                <a:ln>
                  <a:noFill/>
                </a:ln>
                <a:solidFill>
                  <a:srgbClr val="0070C0"/>
                </a:solidFill>
                <a:effectLst/>
                <a:uLnTx/>
                <a:uFillTx/>
                <a:latin typeface="Calibri Light" panose="020F0302020204030204"/>
                <a:ea typeface="+mj-ea"/>
                <a:cs typeface="+mj-cs"/>
              </a:rPr>
              <a:t>ExAC</a:t>
            </a:r>
            <a:r>
              <a:rPr kumimoji="0" lang="en-GB" sz="4400" b="0" i="0" u="none" strike="noStrike" kern="1200" cap="none" spc="0" normalizeH="0" baseline="0" noProof="0" dirty="0">
                <a:ln>
                  <a:noFill/>
                </a:ln>
                <a:solidFill>
                  <a:srgbClr val="0070C0"/>
                </a:solidFill>
                <a:effectLst/>
                <a:uLnTx/>
                <a:uFillTx/>
                <a:latin typeface="Calibri Light" panose="020F0302020204030204"/>
                <a:ea typeface="+mj-ea"/>
                <a:cs typeface="+mj-cs"/>
              </a:rPr>
              <a:t>)</a:t>
            </a:r>
            <a:endParaRPr kumimoji="0" lang="en-GB" sz="4000" b="1" i="0" u="none" strike="noStrike" kern="1200" cap="none" spc="0" normalizeH="0" baseline="0" noProof="0" dirty="0">
              <a:ln>
                <a:noFill/>
              </a:ln>
              <a:solidFill>
                <a:srgbClr val="0070C0"/>
              </a:solidFill>
              <a:effectLst/>
              <a:uLnTx/>
              <a:uFillTx/>
              <a:latin typeface="Calibri Light" panose="020F0302020204030204"/>
              <a:ea typeface="+mj-ea"/>
              <a:cs typeface="+mj-cs"/>
            </a:endParaRPr>
          </a:p>
        </p:txBody>
      </p:sp>
      <p:sp>
        <p:nvSpPr>
          <p:cNvPr id="12" name="TextBox 11"/>
          <p:cNvSpPr txBox="1"/>
          <p:nvPr/>
        </p:nvSpPr>
        <p:spPr>
          <a:xfrm>
            <a:off x="3989054" y="1556792"/>
            <a:ext cx="2376264" cy="2308324"/>
          </a:xfrm>
          <a:prstGeom prst="rect">
            <a:avLst/>
          </a:prstGeom>
          <a:solidFill>
            <a:srgbClr val="FFFFFF"/>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18FF0B"/>
                </a:solidFill>
                <a:effectLst/>
                <a:uLnTx/>
                <a:uFillTx/>
                <a:latin typeface="Calibri" panose="020F0502020204030204"/>
                <a:ea typeface="+mn-ea"/>
                <a:cs typeface="+mn-cs"/>
              </a:rPr>
              <a:t>Latino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0000"/>
                </a:solidFill>
                <a:effectLst/>
                <a:uLnTx/>
                <a:uFillTx/>
                <a:latin typeface="Calibri" panose="020F0502020204030204"/>
                <a:ea typeface="+mn-ea"/>
                <a:cs typeface="+mn-cs"/>
              </a:rPr>
              <a:t>African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4BACC6"/>
                </a:solidFill>
                <a:effectLst/>
                <a:uLnTx/>
                <a:uFillTx/>
                <a:latin typeface="Calibri" panose="020F0502020204030204"/>
                <a:ea typeface="+mn-ea"/>
                <a:cs typeface="+mn-cs"/>
              </a:rPr>
              <a:t>European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8A442B"/>
                </a:solidFill>
                <a:effectLst/>
                <a:uLnTx/>
                <a:uFillTx/>
                <a:latin typeface="Calibri" panose="020F0502020204030204"/>
                <a:ea typeface="+mn-ea"/>
                <a:cs typeface="+mn-cs"/>
              </a:rPr>
              <a:t>South Asian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FFAE08"/>
                </a:solidFill>
                <a:effectLst/>
                <a:uLnTx/>
                <a:uFillTx/>
                <a:latin typeface="Calibri" panose="020F0502020204030204"/>
                <a:ea typeface="+mn-ea"/>
                <a:cs typeface="+mn-cs"/>
              </a:rPr>
              <a:t>East Asian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white">
                    <a:lumMod val="50000"/>
                  </a:prstClr>
                </a:solidFill>
                <a:effectLst/>
                <a:uLnTx/>
                <a:uFillTx/>
                <a:latin typeface="Calibri" panose="020F0502020204030204"/>
                <a:ea typeface="+mn-ea"/>
                <a:cs typeface="+mn-cs"/>
              </a:rPr>
              <a:t>Other</a:t>
            </a:r>
          </a:p>
        </p:txBody>
      </p:sp>
    </p:spTree>
    <p:extLst>
      <p:ext uri="{BB962C8B-B14F-4D97-AF65-F5344CB8AC3E}">
        <p14:creationId xmlns:p14="http://schemas.microsoft.com/office/powerpoint/2010/main" val="41870237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0" y="180660"/>
            <a:ext cx="9144000" cy="1224211"/>
          </a:xfrm>
        </p:spPr>
        <p:txBody>
          <a:bodyPr/>
          <a:lstStyle/>
          <a:p>
            <a:pPr eaLnBrk="1" hangingPunct="1"/>
            <a:r>
              <a:rPr lang="en-GB" dirty="0">
                <a:solidFill>
                  <a:srgbClr val="0070C0"/>
                </a:solidFill>
              </a:rPr>
              <a:t>Lessons from </a:t>
            </a:r>
            <a:r>
              <a:rPr lang="en-GB" dirty="0" err="1">
                <a:solidFill>
                  <a:srgbClr val="0070C0"/>
                </a:solidFill>
              </a:rPr>
              <a:t>ExAC</a:t>
            </a:r>
            <a:endParaRPr lang="en-GB" sz="4000" b="1" dirty="0">
              <a:solidFill>
                <a:srgbClr val="0070C0"/>
              </a:solidFill>
            </a:endParaRPr>
          </a:p>
        </p:txBody>
      </p:sp>
      <p:sp>
        <p:nvSpPr>
          <p:cNvPr id="5123" name="Content Placeholder 2"/>
          <p:cNvSpPr>
            <a:spLocks noGrp="1"/>
          </p:cNvSpPr>
          <p:nvPr>
            <p:ph idx="1"/>
          </p:nvPr>
        </p:nvSpPr>
        <p:spPr>
          <a:xfrm>
            <a:off x="1991547" y="1260854"/>
            <a:ext cx="8208561" cy="5247728"/>
          </a:xfrm>
        </p:spPr>
        <p:txBody>
          <a:bodyPr>
            <a:noAutofit/>
          </a:bodyPr>
          <a:lstStyle/>
          <a:p>
            <a:r>
              <a:rPr lang="en-GB" sz="3600" b="1" dirty="0"/>
              <a:t>Many</a:t>
            </a:r>
            <a:r>
              <a:rPr lang="en-GB" sz="3600" dirty="0"/>
              <a:t> “healthy” people carry apparently disease-causing variants</a:t>
            </a:r>
            <a:endParaRPr lang="en-GB" sz="3600" b="1" dirty="0"/>
          </a:p>
          <a:p>
            <a:pPr lvl="1"/>
            <a:r>
              <a:rPr lang="en-GB" sz="3200" dirty="0"/>
              <a:t>over 20,000 reported disease variants are seen in our “healthy” samples</a:t>
            </a:r>
          </a:p>
          <a:p>
            <a:pPr lvl="1"/>
            <a:r>
              <a:rPr lang="en-GB" sz="3200" dirty="0"/>
              <a:t>average ~2/person after filtering</a:t>
            </a:r>
          </a:p>
          <a:p>
            <a:r>
              <a:rPr lang="en-GB" sz="3600" dirty="0"/>
              <a:t>What’s causing this?</a:t>
            </a:r>
          </a:p>
          <a:p>
            <a:pPr lvl="1"/>
            <a:r>
              <a:rPr lang="en-GB" sz="3200" dirty="0"/>
              <a:t>carriers of recessive variants</a:t>
            </a:r>
          </a:p>
          <a:p>
            <a:pPr lvl="1"/>
            <a:r>
              <a:rPr lang="en-GB" sz="3200" dirty="0"/>
              <a:t>some undiagnosed disease cases</a:t>
            </a:r>
          </a:p>
          <a:p>
            <a:pPr lvl="1"/>
            <a:r>
              <a:rPr lang="en-GB" sz="3200" b="1" dirty="0"/>
              <a:t>lots</a:t>
            </a:r>
            <a:r>
              <a:rPr lang="en-GB" sz="3200" dirty="0"/>
              <a:t> of false positive variants (20-25%)</a:t>
            </a:r>
            <a:endParaRPr lang="en-GB" sz="3200" b="1" dirty="0"/>
          </a:p>
        </p:txBody>
      </p:sp>
    </p:spTree>
    <p:extLst>
      <p:ext uri="{BB962C8B-B14F-4D97-AF65-F5344CB8AC3E}">
        <p14:creationId xmlns:p14="http://schemas.microsoft.com/office/powerpoint/2010/main" val="284498948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1524000" y="180660"/>
            <a:ext cx="9144000" cy="1224211"/>
          </a:xfrm>
        </p:spPr>
        <p:txBody>
          <a:bodyPr/>
          <a:lstStyle/>
          <a:p>
            <a:pPr eaLnBrk="1" hangingPunct="1"/>
            <a:r>
              <a:rPr lang="en-GB" dirty="0">
                <a:solidFill>
                  <a:srgbClr val="0070C0"/>
                </a:solidFill>
              </a:rPr>
              <a:t>Illustration…</a:t>
            </a:r>
            <a:endParaRPr lang="en-GB" sz="4000" b="1" dirty="0">
              <a:solidFill>
                <a:srgbClr val="0070C0"/>
              </a:solidFill>
            </a:endParaRPr>
          </a:p>
        </p:txBody>
      </p:sp>
      <p:sp>
        <p:nvSpPr>
          <p:cNvPr id="5123" name="Content Placeholder 2"/>
          <p:cNvSpPr>
            <a:spLocks noGrp="1"/>
          </p:cNvSpPr>
          <p:nvPr>
            <p:ph idx="1"/>
          </p:nvPr>
        </p:nvSpPr>
        <p:spPr>
          <a:xfrm>
            <a:off x="1991547" y="1260854"/>
            <a:ext cx="9549965" cy="5247728"/>
          </a:xfrm>
        </p:spPr>
        <p:txBody>
          <a:bodyPr>
            <a:noAutofit/>
          </a:bodyPr>
          <a:lstStyle/>
          <a:p>
            <a:r>
              <a:rPr lang="en-GB" sz="3600" b="1" dirty="0"/>
              <a:t>EXAC</a:t>
            </a:r>
          </a:p>
          <a:p>
            <a:r>
              <a:rPr lang="en-GB" sz="3600" b="1" dirty="0"/>
              <a:t>GNOMAD (excellent resource)</a:t>
            </a:r>
          </a:p>
          <a:p>
            <a:endParaRPr lang="en-GB" sz="3600" b="1" dirty="0"/>
          </a:p>
          <a:p>
            <a:r>
              <a:rPr lang="en-GB" sz="3600" b="1" dirty="0"/>
              <a:t>The pro and con of aggregated data</a:t>
            </a:r>
          </a:p>
          <a:p>
            <a:endParaRPr lang="en-GB" sz="3600" b="1" dirty="0"/>
          </a:p>
          <a:p>
            <a:r>
              <a:rPr lang="en-GB" sz="3600" b="1" dirty="0"/>
              <a:t>What for </a:t>
            </a:r>
          </a:p>
          <a:p>
            <a:pPr marL="0" indent="0">
              <a:buNone/>
            </a:pPr>
            <a:r>
              <a:rPr lang="en-GB" dirty="0"/>
              <a:t>cancer baseline/ disease/ penetrance / evolution / …</a:t>
            </a:r>
          </a:p>
          <a:p>
            <a:endParaRPr lang="en-GB" sz="3200" b="1" dirty="0"/>
          </a:p>
        </p:txBody>
      </p:sp>
    </p:spTree>
    <p:extLst>
      <p:ext uri="{BB962C8B-B14F-4D97-AF65-F5344CB8AC3E}">
        <p14:creationId xmlns:p14="http://schemas.microsoft.com/office/powerpoint/2010/main" val="30241805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SNP: </a:t>
            </a:r>
            <a:r>
              <a:rPr lang="en-US" dirty="0" err="1"/>
              <a:t>Geneview</a:t>
            </a:r>
            <a:endParaRPr lang="en-US" dirty="0"/>
          </a:p>
        </p:txBody>
      </p:sp>
      <p:pic>
        <p:nvPicPr>
          <p:cNvPr id="5" name="Picture 4" descr="2015-10-22_18-40-55.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1066800"/>
            <a:ext cx="9144000" cy="5109200"/>
          </a:xfrm>
          <a:prstGeom prst="rect">
            <a:avLst/>
          </a:prstGeom>
        </p:spPr>
      </p:pic>
      <p:pic>
        <p:nvPicPr>
          <p:cNvPr id="6" name="Picture 5">
            <a:extLst>
              <a:ext uri="{FF2B5EF4-FFF2-40B4-BE49-F238E27FC236}">
                <a16:creationId xmlns:a16="http://schemas.microsoft.com/office/drawing/2014/main" id="{48D91177-61E5-4F4C-8E17-E7565306C2E0}"/>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2500" b="8169"/>
          <a:stretch/>
        </p:blipFill>
        <p:spPr>
          <a:xfrm>
            <a:off x="1524000" y="560231"/>
            <a:ext cx="10668000" cy="6297769"/>
          </a:xfrm>
          <a:prstGeom prst="rect">
            <a:avLst/>
          </a:prstGeom>
        </p:spPr>
      </p:pic>
      <p:sp>
        <p:nvSpPr>
          <p:cNvPr id="3" name="Up Arrow 2">
            <a:extLst>
              <a:ext uri="{FF2B5EF4-FFF2-40B4-BE49-F238E27FC236}">
                <a16:creationId xmlns:a16="http://schemas.microsoft.com/office/drawing/2014/main" id="{177AC74F-450C-8341-ADE8-9CBC55CD5920}"/>
              </a:ext>
            </a:extLst>
          </p:cNvPr>
          <p:cNvSpPr/>
          <p:nvPr/>
        </p:nvSpPr>
        <p:spPr>
          <a:xfrm>
            <a:off x="4562856" y="4972207"/>
            <a:ext cx="777240" cy="1600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a16="http://schemas.microsoft.com/office/drawing/2014/main" id="{2E07BCCA-F834-5041-890D-F9821C98D8B3}"/>
              </a:ext>
            </a:extLst>
          </p:cNvPr>
          <p:cNvSpPr/>
          <p:nvPr/>
        </p:nvSpPr>
        <p:spPr>
          <a:xfrm>
            <a:off x="5099304" y="2175826"/>
            <a:ext cx="777240" cy="16002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C62AB2F-DA56-DB49-ABCD-2D917B976873}"/>
              </a:ext>
            </a:extLst>
          </p:cNvPr>
          <p:cNvSpPr txBox="1"/>
          <p:nvPr/>
        </p:nvSpPr>
        <p:spPr>
          <a:xfrm>
            <a:off x="175846" y="0"/>
            <a:ext cx="5164250" cy="646331"/>
          </a:xfrm>
          <a:prstGeom prst="rect">
            <a:avLst/>
          </a:prstGeom>
          <a:noFill/>
        </p:spPr>
        <p:txBody>
          <a:bodyPr wrap="square" rtlCol="0">
            <a:spAutoFit/>
          </a:bodyPr>
          <a:lstStyle/>
          <a:p>
            <a:r>
              <a:rPr lang="en-US" sz="3600" b="1" dirty="0"/>
              <a:t>NCBI: VARIATION</a:t>
            </a:r>
          </a:p>
        </p:txBody>
      </p:sp>
    </p:spTree>
    <p:extLst>
      <p:ext uri="{BB962C8B-B14F-4D97-AF65-F5344CB8AC3E}">
        <p14:creationId xmlns:p14="http://schemas.microsoft.com/office/powerpoint/2010/main" val="777283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Variation Viewer (same browser for 1000G)</a:t>
            </a:r>
          </a:p>
        </p:txBody>
      </p:sp>
      <p:sp>
        <p:nvSpPr>
          <p:cNvPr id="3" name="Date Placeholder 2"/>
          <p:cNvSpPr>
            <a:spLocks noGrp="1"/>
          </p:cNvSpPr>
          <p:nvPr>
            <p:ph type="dt" sz="half" idx="10"/>
          </p:nvPr>
        </p:nvSpPr>
        <p:spPr/>
        <p:txBody>
          <a:bodyPr/>
          <a:lstStyle/>
          <a:p>
            <a:r>
              <a:rPr lang="en-US"/>
              <a:t>10/27/15</a:t>
            </a:r>
          </a:p>
        </p:txBody>
      </p:sp>
      <p:sp>
        <p:nvSpPr>
          <p:cNvPr id="4" name="Slide Number Placeholder 3"/>
          <p:cNvSpPr>
            <a:spLocks noGrp="1"/>
          </p:cNvSpPr>
          <p:nvPr>
            <p:ph type="sldNum" sz="quarter" idx="12"/>
          </p:nvPr>
        </p:nvSpPr>
        <p:spPr/>
        <p:txBody>
          <a:bodyPr/>
          <a:lstStyle/>
          <a:p>
            <a:fld id="{4CF642F0-C061-497F-B55D-D03A474A922D}" type="slidenum">
              <a:rPr lang="en-US" smtClean="0"/>
              <a:t>7</a:t>
            </a:fld>
            <a:endParaRPr lang="en-US"/>
          </a:p>
        </p:txBody>
      </p:sp>
      <p:pic>
        <p:nvPicPr>
          <p:cNvPr id="6" name="Picture 5">
            <a:extLst>
              <a:ext uri="{FF2B5EF4-FFF2-40B4-BE49-F238E27FC236}">
                <a16:creationId xmlns:a16="http://schemas.microsoft.com/office/drawing/2014/main" id="{E04963CE-1EBC-924C-9CAB-BEE00C0B4D1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274638"/>
            <a:ext cx="12192000" cy="6340993"/>
          </a:xfrm>
          <a:prstGeom prst="rect">
            <a:avLst/>
          </a:prstGeom>
        </p:spPr>
      </p:pic>
      <p:sp>
        <p:nvSpPr>
          <p:cNvPr id="8" name="Rounded Rectangular Callout 7">
            <a:extLst>
              <a:ext uri="{FF2B5EF4-FFF2-40B4-BE49-F238E27FC236}">
                <a16:creationId xmlns:a16="http://schemas.microsoft.com/office/drawing/2014/main" id="{07DBA841-F860-5844-92A5-8BC573C31D0D}"/>
              </a:ext>
            </a:extLst>
          </p:cNvPr>
          <p:cNvSpPr/>
          <p:nvPr/>
        </p:nvSpPr>
        <p:spPr>
          <a:xfrm>
            <a:off x="8345510" y="862886"/>
            <a:ext cx="1906073" cy="708338"/>
          </a:xfrm>
          <a:prstGeom prst="wedgeRoundRectCallout">
            <a:avLst>
              <a:gd name="adj1" fmla="val -169038"/>
              <a:gd name="adj2" fmla="val -1126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Select an exon</a:t>
            </a:r>
          </a:p>
        </p:txBody>
      </p:sp>
      <p:sp>
        <p:nvSpPr>
          <p:cNvPr id="9" name="Rounded Rectangular Callout 8">
            <a:extLst>
              <a:ext uri="{FF2B5EF4-FFF2-40B4-BE49-F238E27FC236}">
                <a16:creationId xmlns:a16="http://schemas.microsoft.com/office/drawing/2014/main" id="{4EE6CFDD-EC27-8A4D-B1F7-58F60FDFDA5C}"/>
              </a:ext>
            </a:extLst>
          </p:cNvPr>
          <p:cNvSpPr/>
          <p:nvPr/>
        </p:nvSpPr>
        <p:spPr>
          <a:xfrm>
            <a:off x="7287296" y="2946060"/>
            <a:ext cx="1906073" cy="708338"/>
          </a:xfrm>
          <a:prstGeom prst="wedgeRoundRectCallout">
            <a:avLst>
              <a:gd name="adj1" fmla="val -169038"/>
              <a:gd name="adj2" fmla="val -11268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pathogenic/ non pathogenic </a:t>
            </a:r>
          </a:p>
        </p:txBody>
      </p:sp>
      <p:sp>
        <p:nvSpPr>
          <p:cNvPr id="10" name="Rounded Rectangular Callout 9">
            <a:extLst>
              <a:ext uri="{FF2B5EF4-FFF2-40B4-BE49-F238E27FC236}">
                <a16:creationId xmlns:a16="http://schemas.microsoft.com/office/drawing/2014/main" id="{FAD17442-27E2-8445-8909-A233EE441F32}"/>
              </a:ext>
            </a:extLst>
          </p:cNvPr>
          <p:cNvSpPr/>
          <p:nvPr/>
        </p:nvSpPr>
        <p:spPr>
          <a:xfrm>
            <a:off x="6216204" y="5074344"/>
            <a:ext cx="1408090" cy="920805"/>
          </a:xfrm>
          <a:prstGeom prst="wedgeRoundRectCallout">
            <a:avLst>
              <a:gd name="adj1" fmla="val -320389"/>
              <a:gd name="adj2" fmla="val -7996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Structural variation </a:t>
            </a:r>
          </a:p>
          <a:p>
            <a:pPr algn="ctr"/>
            <a:r>
              <a:rPr lang="en-US" dirty="0"/>
              <a:t>Loss/gain</a:t>
            </a:r>
          </a:p>
        </p:txBody>
      </p:sp>
      <p:sp>
        <p:nvSpPr>
          <p:cNvPr id="11" name="Rounded Rectangular Callout 10">
            <a:extLst>
              <a:ext uri="{FF2B5EF4-FFF2-40B4-BE49-F238E27FC236}">
                <a16:creationId xmlns:a16="http://schemas.microsoft.com/office/drawing/2014/main" id="{95D1891B-19A7-7044-823A-40E62AD34316}"/>
              </a:ext>
            </a:extLst>
          </p:cNvPr>
          <p:cNvSpPr/>
          <p:nvPr/>
        </p:nvSpPr>
        <p:spPr>
          <a:xfrm>
            <a:off x="9298546" y="5475865"/>
            <a:ext cx="1408090" cy="920805"/>
          </a:xfrm>
          <a:prstGeom prst="wedgeRoundRectCallout">
            <a:avLst>
              <a:gd name="adj1" fmla="val -36852"/>
              <a:gd name="adj2" fmla="val -1219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MAF</a:t>
            </a:r>
          </a:p>
        </p:txBody>
      </p:sp>
    </p:spTree>
    <p:extLst>
      <p:ext uri="{BB962C8B-B14F-4D97-AF65-F5344CB8AC3E}">
        <p14:creationId xmlns:p14="http://schemas.microsoft.com/office/powerpoint/2010/main" val="305408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bg/>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animBg="1"/>
      <p:bldP spid="9" grpId="0" build="p" animBg="1"/>
      <p:bldP spid="10" grpId="0" build="p" animBg="1"/>
      <p:bldP spid="11" grpId="0" build="p" animBg="1"/>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Variation Viewer </a:t>
            </a:r>
            <a:r>
              <a:rPr lang="en-US" dirty="0"/>
              <a:t>(same browser for 1000G)</a:t>
            </a:r>
          </a:p>
        </p:txBody>
      </p:sp>
      <p:sp>
        <p:nvSpPr>
          <p:cNvPr id="4" name="Slide Number Placeholder 3"/>
          <p:cNvSpPr>
            <a:spLocks noGrp="1"/>
          </p:cNvSpPr>
          <p:nvPr>
            <p:ph type="sldNum" sz="quarter" idx="12"/>
          </p:nvPr>
        </p:nvSpPr>
        <p:spPr/>
        <p:txBody>
          <a:bodyPr/>
          <a:lstStyle/>
          <a:p>
            <a:fld id="{4CF642F0-C061-497F-B55D-D03A474A922D}" type="slidenum">
              <a:rPr lang="en-US" smtClean="0"/>
              <a:t>8</a:t>
            </a:fld>
            <a:endParaRPr lang="en-US"/>
          </a:p>
        </p:txBody>
      </p:sp>
      <p:pic>
        <p:nvPicPr>
          <p:cNvPr id="5" name="Picture 4" descr="2015-10-22_18-43-08.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0" y="1421086"/>
            <a:ext cx="9144000" cy="4650828"/>
          </a:xfrm>
          <a:prstGeom prst="rect">
            <a:avLst/>
          </a:prstGeom>
        </p:spPr>
      </p:pic>
    </p:spTree>
    <p:extLst>
      <p:ext uri="{BB962C8B-B14F-4D97-AF65-F5344CB8AC3E}">
        <p14:creationId xmlns:p14="http://schemas.microsoft.com/office/powerpoint/2010/main" val="146108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10972800" cy="1143000"/>
          </a:xfrm>
        </p:spPr>
        <p:txBody>
          <a:bodyPr/>
          <a:lstStyle/>
          <a:p>
            <a:r>
              <a:rPr lang="en-US" dirty="0"/>
              <a:t>Variation Viewer Filters</a:t>
            </a:r>
          </a:p>
        </p:txBody>
      </p:sp>
      <p:pic>
        <p:nvPicPr>
          <p:cNvPr id="5" name="Picture 4" descr="2015-10-22_18-45-09.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470480" y="1676400"/>
            <a:ext cx="9144000" cy="4048162"/>
          </a:xfrm>
          <a:prstGeom prst="rect">
            <a:avLst/>
          </a:prstGeom>
        </p:spPr>
      </p:pic>
      <p:sp>
        <p:nvSpPr>
          <p:cNvPr id="6" name="Rectangle 5"/>
          <p:cNvSpPr/>
          <p:nvPr/>
        </p:nvSpPr>
        <p:spPr>
          <a:xfrm>
            <a:off x="1524000" y="1676400"/>
            <a:ext cx="3352800" cy="3200400"/>
          </a:xfrm>
          <a:prstGeom prst="rect">
            <a:avLst/>
          </a:prstGeom>
          <a:noFill/>
          <a:ln w="381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descr="2015-10-22_18-46-10.pn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899480" y="978842"/>
            <a:ext cx="5715000" cy="5409748"/>
          </a:xfrm>
          <a:prstGeom prst="rect">
            <a:avLst/>
          </a:prstGeom>
          <a:ln w="38100">
            <a:solidFill>
              <a:srgbClr val="FF0000"/>
            </a:solidFill>
          </a:ln>
        </p:spPr>
      </p:pic>
    </p:spTree>
    <p:extLst>
      <p:ext uri="{BB962C8B-B14F-4D97-AF65-F5344CB8AC3E}">
        <p14:creationId xmlns:p14="http://schemas.microsoft.com/office/powerpoint/2010/main" val="2083271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heel(1)">
                                      <p:cBhvr>
                                        <p:cTn id="7" dur="1000"/>
                                        <p:tgtEl>
                                          <p:spTgt spid="6"/>
                                        </p:tgtEl>
                                      </p:cBhvr>
                                    </p:animEffect>
                                  </p:childTnLst>
                                </p:cTn>
                              </p:par>
                            </p:childTnLst>
                          </p:cTn>
                        </p:par>
                        <p:par>
                          <p:cTn id="8" fill="hold">
                            <p:stCondLst>
                              <p:cond delay="1000"/>
                            </p:stCondLst>
                            <p:childTnLst>
                              <p:par>
                                <p:cTn id="9" presetID="53"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p:cTn id="11" dur="500" fill="hold"/>
                                        <p:tgtEl>
                                          <p:spTgt spid="7"/>
                                        </p:tgtEl>
                                        <p:attrNameLst>
                                          <p:attrName>ppt_w</p:attrName>
                                        </p:attrNameLst>
                                      </p:cBhvr>
                                      <p:tavLst>
                                        <p:tav tm="0">
                                          <p:val>
                                            <p:fltVal val="0"/>
                                          </p:val>
                                        </p:tav>
                                        <p:tav tm="100000">
                                          <p:val>
                                            <p:strVal val="#ppt_w"/>
                                          </p:val>
                                        </p:tav>
                                      </p:tavLst>
                                    </p:anim>
                                    <p:anim calcmode="lin" valueType="num">
                                      <p:cBhvr>
                                        <p:cTn id="12" dur="500" fill="hold"/>
                                        <p:tgtEl>
                                          <p:spTgt spid="7"/>
                                        </p:tgtEl>
                                        <p:attrNameLst>
                                          <p:attrName>ppt_h</p:attrName>
                                        </p:attrNameLst>
                                      </p:cBhvr>
                                      <p:tavLst>
                                        <p:tav tm="0">
                                          <p:val>
                                            <p:fltVal val="0"/>
                                          </p:val>
                                        </p:tav>
                                        <p:tav tm="100000">
                                          <p:val>
                                            <p:strVal val="#ppt_h"/>
                                          </p:val>
                                        </p:tav>
                                      </p:tavLst>
                                    </p:anim>
                                    <p:animEffect transition="in" filter="fad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Adjacency">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1731</TotalTime>
  <Words>2245</Words>
  <Application>Microsoft Macintosh PowerPoint</Application>
  <PresentationFormat>Widescreen</PresentationFormat>
  <Paragraphs>440</Paragraphs>
  <Slides>55</Slides>
  <Notes>20</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55</vt:i4>
      </vt:variant>
    </vt:vector>
  </HeadingPairs>
  <TitlesOfParts>
    <vt:vector size="73" baseType="lpstr">
      <vt:lpstr>ＭＳ Ｐゴシック</vt:lpstr>
      <vt:lpstr>Arial</vt:lpstr>
      <vt:lpstr>Arial Hebrew Scholar</vt:lpstr>
      <vt:lpstr>Calibri</vt:lpstr>
      <vt:lpstr>Calibri Light</vt:lpstr>
      <vt:lpstr>Cambria</vt:lpstr>
      <vt:lpstr>Comic Sans MS</vt:lpstr>
      <vt:lpstr>Helvetica</vt:lpstr>
      <vt:lpstr>Lora</vt:lpstr>
      <vt:lpstr>Mangal</vt:lpstr>
      <vt:lpstr>Source Sans Pro</vt:lpstr>
      <vt:lpstr>Symbol</vt:lpstr>
      <vt:lpstr>Times</vt:lpstr>
      <vt:lpstr>Times New Roman</vt:lpstr>
      <vt:lpstr>Office Theme</vt:lpstr>
      <vt:lpstr>1_Office Theme</vt:lpstr>
      <vt:lpstr>2_Office Theme</vt:lpstr>
      <vt:lpstr>Adjacency</vt:lpstr>
      <vt:lpstr>MORE ON VARIATIONS</vt:lpstr>
      <vt:lpstr>UNDERSTANDING VARIATIONS</vt:lpstr>
      <vt:lpstr>Revisiting definitions</vt:lpstr>
      <vt:lpstr>Types / Genetic Variation</vt:lpstr>
      <vt:lpstr>PowerPoint Presentation</vt:lpstr>
      <vt:lpstr>SNP: Geneview</vt:lpstr>
      <vt:lpstr>Variation Viewer (same browser for 1000G)</vt:lpstr>
      <vt:lpstr>Variation Viewer (same browser for 1000G)</vt:lpstr>
      <vt:lpstr>Variation Viewer Filters</vt:lpstr>
      <vt:lpstr>Variation Viewer (same browser for 1000G)</vt:lpstr>
      <vt:lpstr>Overview – NGS Genomes, exomes and targeted panels </vt:lpstr>
      <vt:lpstr>PowerPoint Presentation</vt:lpstr>
      <vt:lpstr>PowerPoint Presentation</vt:lpstr>
      <vt:lpstr>Targeted sequencing</vt:lpstr>
      <vt:lpstr> 1000G ExAC gnomAD  ….</vt:lpstr>
      <vt:lpstr>PowerPoint Presentation</vt:lpstr>
      <vt:lpstr>PowerPoint Presentation</vt:lpstr>
      <vt:lpstr>PowerPoint Presentation</vt:lpstr>
      <vt:lpstr>PowerPoint Presentation</vt:lpstr>
      <vt:lpstr>How do we find pathogenic variants?</vt:lpstr>
      <vt:lpstr>Making sense of one genome requires tens of thousands of genomes</vt:lpstr>
      <vt:lpstr>Variations at the population level</vt:lpstr>
      <vt:lpstr>Variation at the population level –   A species evolution  (HUMAN)</vt:lpstr>
      <vt:lpstr>PowerPoint Presentation</vt:lpstr>
      <vt:lpstr>1000G IGSR: The International Genome Sample Resource </vt:lpstr>
      <vt:lpstr>PowerPoint Presentation</vt:lpstr>
      <vt:lpstr>Rationale (in view of GWAS)</vt:lpstr>
      <vt:lpstr>Glossary</vt:lpstr>
      <vt:lpstr>The 1000 Genomes Project: Overview</vt:lpstr>
      <vt:lpstr>PowerPoint Presentation</vt:lpstr>
      <vt:lpstr>HapMap Samples</vt:lpstr>
      <vt:lpstr>Haplotype Map of the Human Genome</vt:lpstr>
      <vt:lpstr>HapMap Project</vt:lpstr>
      <vt:lpstr>PowerPoint Presentation</vt:lpstr>
      <vt:lpstr>The 1,000 Genomes Project</vt:lpstr>
      <vt:lpstr>PowerPoint Presentation</vt:lpstr>
      <vt:lpstr>PowerPoint Presentation</vt:lpstr>
      <vt:lpstr>PowerPoint Presentation</vt:lpstr>
      <vt:lpstr>PowerPoint Presentation</vt:lpstr>
      <vt:lpstr>Hapmap, The Pilot Project and The Main Project</vt:lpstr>
      <vt:lpstr>The 1,000 Genomes Project</vt:lpstr>
      <vt:lpstr>PowerPoint Presentation</vt:lpstr>
      <vt:lpstr>1000 G</vt:lpstr>
      <vt:lpstr>1000 G</vt:lpstr>
      <vt:lpstr>Data Availability</vt:lpstr>
      <vt:lpstr>Haploview</vt:lpstr>
      <vt:lpstr>Remember: Next-generation sequencing</vt:lpstr>
      <vt:lpstr>Next-generation sequencing by BAC BIO  (dark side of the moon)</vt:lpstr>
      <vt:lpstr>PowerPoint Presentation</vt:lpstr>
      <vt:lpstr>Interpreting exomes and genomes:  EXAC* GNOMAD</vt:lpstr>
      <vt:lpstr>EXAC       </vt:lpstr>
      <vt:lpstr>Sifting signal from noise in exomes</vt:lpstr>
      <vt:lpstr>PowerPoint Presentation</vt:lpstr>
      <vt:lpstr>Lessons from ExAC</vt:lpstr>
      <vt:lpstr>Illustration…</vt:lpstr>
    </vt:vector>
  </TitlesOfParts>
  <Manager/>
  <Company/>
  <LinksUpToDate>false</LinksUpToDate>
  <SharedDoc>false</SharedDoc>
  <HyperlinkBase/>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Class 2</dc:title>
  <dc:subject/>
  <dc:creator>Michal Linial</dc:creator>
  <cp:keywords/>
  <dc:description/>
  <cp:lastModifiedBy>Michal Linial</cp:lastModifiedBy>
  <cp:revision>59</cp:revision>
  <dcterms:created xsi:type="dcterms:W3CDTF">2016-10-23T21:54:26Z</dcterms:created>
  <dcterms:modified xsi:type="dcterms:W3CDTF">2020-01-28T22:33:46Z</dcterms:modified>
  <cp:category/>
</cp:coreProperties>
</file>